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95" r:id="rId3"/>
    <p:sldId id="257" r:id="rId4"/>
    <p:sldId id="258" r:id="rId5"/>
    <p:sldId id="259" r:id="rId6"/>
    <p:sldId id="262" r:id="rId7"/>
    <p:sldId id="265" r:id="rId8"/>
    <p:sldId id="268" r:id="rId9"/>
    <p:sldId id="269" r:id="rId10"/>
    <p:sldId id="278" r:id="rId11"/>
    <p:sldId id="280" r:id="rId12"/>
    <p:sldId id="298" r:id="rId13"/>
    <p:sldId id="267" r:id="rId14"/>
    <p:sldId id="296" r:id="rId15"/>
    <p:sldId id="260" r:id="rId16"/>
    <p:sldId id="261" r:id="rId17"/>
    <p:sldId id="263" r:id="rId18"/>
    <p:sldId id="279" r:id="rId19"/>
    <p:sldId id="264" r:id="rId20"/>
    <p:sldId id="266" r:id="rId21"/>
    <p:sldId id="270" r:id="rId22"/>
    <p:sldId id="271" r:id="rId23"/>
    <p:sldId id="272" r:id="rId24"/>
    <p:sldId id="297" r:id="rId25"/>
    <p:sldId id="273" r:id="rId26"/>
    <p:sldId id="274" r:id="rId27"/>
    <p:sldId id="275" r:id="rId28"/>
    <p:sldId id="276" r:id="rId29"/>
    <p:sldId id="277" r:id="rId30"/>
    <p:sldId id="285" r:id="rId31"/>
    <p:sldId id="286" r:id="rId32"/>
    <p:sldId id="287" r:id="rId33"/>
    <p:sldId id="288" r:id="rId34"/>
    <p:sldId id="290" r:id="rId35"/>
    <p:sldId id="291" r:id="rId36"/>
    <p:sldId id="292" r:id="rId37"/>
    <p:sldId id="293" r:id="rId38"/>
    <p:sldId id="294" r:id="rId39"/>
    <p:sldId id="289" r:id="rId40"/>
    <p:sldId id="299" r:id="rId41"/>
    <p:sldId id="281" r:id="rId42"/>
    <p:sldId id="282" r:id="rId43"/>
    <p:sldId id="283" r:id="rId44"/>
    <p:sldId id="284"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3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0" name="Rectangle 9"/>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 y="2667000"/>
            <a:ext cx="9144000" cy="2739571"/>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5479143"/>
            <a:ext cx="9144000" cy="235857"/>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28599" y="2819400"/>
            <a:ext cx="8686800" cy="1470025"/>
          </a:xfrm>
        </p:spPr>
        <p:txBody>
          <a:bodyPr anchor="b">
            <a:noAutofit/>
          </a:bodyPr>
          <a:lstStyle>
            <a:lvl1pPr>
              <a:defRPr sz="7200" b="0" cap="none" spc="0">
                <a:ln w="13970" cmpd="sng">
                  <a:solidFill>
                    <a:srgbClr val="FFFFFF"/>
                  </a:solidFill>
                  <a:prstDash val="solid"/>
                </a:ln>
                <a:solidFill>
                  <a:srgbClr val="FFFFFF"/>
                </a:solidFill>
                <a:effectLst>
                  <a:outerShdw blurRad="63500" dir="3600000" algn="tl" rotWithShape="0">
                    <a:srgbClr val="000000">
                      <a:alpha val="70000"/>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571499" y="4800600"/>
            <a:ext cx="8001000" cy="5334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CC15823-C6C5-446C-9005-E86E7AEAEC1A}" type="datetimeFigureOut">
              <a:rPr lang="en-US" smtClean="0"/>
              <a:t>4/27/2016</a:t>
            </a:fld>
            <a:endParaRPr lang="en-US"/>
          </a:p>
        </p:txBody>
      </p:sp>
      <p:sp>
        <p:nvSpPr>
          <p:cNvPr id="5" name="Footer Placeholder 4"/>
          <p:cNvSpPr>
            <a:spLocks noGrp="1"/>
          </p:cNvSpPr>
          <p:nvPr>
            <p:ph type="ftr" sz="quarter" idx="11"/>
          </p:nvPr>
        </p:nvSpPr>
        <p:spPr>
          <a:xfrm>
            <a:off x="5791200" y="6356350"/>
            <a:ext cx="2895600" cy="365125"/>
          </a:xfrm>
        </p:spPr>
        <p:txBody>
          <a:bodyPr/>
          <a:lstStyle>
            <a:lvl1pPr algn="r">
              <a:defRPr/>
            </a:lvl1pPr>
          </a:lstStyle>
          <a:p>
            <a:endParaRPr lang="en-US"/>
          </a:p>
        </p:txBody>
      </p:sp>
      <p:sp>
        <p:nvSpPr>
          <p:cNvPr id="11" name="TextBox 10"/>
          <p:cNvSpPr txBox="1"/>
          <p:nvPr/>
        </p:nvSpPr>
        <p:spPr>
          <a:xfrm>
            <a:off x="3148584" y="4261104"/>
            <a:ext cx="1219200" cy="584775"/>
          </a:xfrm>
          <a:prstGeom prst="rect">
            <a:avLst/>
          </a:prstGeom>
          <a:noFill/>
        </p:spPr>
        <p:txBody>
          <a:bodyPr wrap="square" rtlCol="0">
            <a:spAutoFit/>
          </a:bodyPr>
          <a:lstStyle/>
          <a:p>
            <a:pPr algn="r"/>
            <a:r>
              <a:rPr lang="en-US" sz="3200" spc="150" dirty="0" smtClean="0">
                <a:solidFill>
                  <a:schemeClr val="accent1"/>
                </a:solidFill>
                <a:sym typeface="Wingdings"/>
              </a:rPr>
              <a:t></a:t>
            </a:r>
            <a:endParaRPr lang="en-US" sz="3200" spc="150" dirty="0">
              <a:solidFill>
                <a:schemeClr val="accent1"/>
              </a:solidFill>
            </a:endParaRPr>
          </a:p>
        </p:txBody>
      </p:sp>
      <p:sp>
        <p:nvSpPr>
          <p:cNvPr id="6" name="Slide Number Placeholder 5"/>
          <p:cNvSpPr>
            <a:spLocks noGrp="1"/>
          </p:cNvSpPr>
          <p:nvPr>
            <p:ph type="sldNum" sz="quarter" idx="12"/>
          </p:nvPr>
        </p:nvSpPr>
        <p:spPr>
          <a:xfrm>
            <a:off x="3962399" y="4392168"/>
            <a:ext cx="1219200" cy="365125"/>
          </a:xfrm>
        </p:spPr>
        <p:txBody>
          <a:bodyPr/>
          <a:lstStyle>
            <a:lvl1pPr algn="ctr">
              <a:defRPr sz="2400">
                <a:latin typeface="+mj-lt"/>
              </a:defRPr>
            </a:lvl1pPr>
          </a:lstStyle>
          <a:p>
            <a:fld id="{A39FE605-446D-4AD6-9311-615912197110}" type="slidenum">
              <a:rPr lang="en-US" smtClean="0"/>
              <a:t>‹#›</a:t>
            </a:fld>
            <a:endParaRPr lang="en-US"/>
          </a:p>
        </p:txBody>
      </p:sp>
      <p:sp>
        <p:nvSpPr>
          <p:cNvPr id="15" name="TextBox 14"/>
          <p:cNvSpPr txBox="1"/>
          <p:nvPr/>
        </p:nvSpPr>
        <p:spPr>
          <a:xfrm>
            <a:off x="4818888" y="4261104"/>
            <a:ext cx="1219200" cy="584775"/>
          </a:xfrm>
          <a:prstGeom prst="rect">
            <a:avLst/>
          </a:prstGeom>
          <a:noFill/>
        </p:spPr>
        <p:txBody>
          <a:bodyPr wrap="square" rtlCol="0">
            <a:spAutoFit/>
          </a:bodyPr>
          <a:lstStyle/>
          <a:p>
            <a:pPr algn="l"/>
            <a:r>
              <a:rPr lang="en-US" sz="3200" spc="150" dirty="0" smtClean="0">
                <a:solidFill>
                  <a:schemeClr val="accent1"/>
                </a:solidFill>
                <a:sym typeface="Wingdings"/>
              </a:rPr>
              <a:t></a:t>
            </a:r>
            <a:endParaRPr lang="en-US" sz="3200" spc="150" dirty="0">
              <a:solidFill>
                <a:schemeClr val="accent1"/>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C15823-C6C5-446C-9005-E86E7AEAEC1A}" type="datetimeFigureOut">
              <a:rPr lang="en-US" smtClean="0"/>
              <a:t>4/27/2016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9FE605-446D-4AD6-9311-61591219711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7" name="Rectangle 6"/>
          <p:cNvSpPr/>
          <p:nvPr/>
        </p:nvSpPr>
        <p:spPr>
          <a:xfrm rot="5400000">
            <a:off x="4591050" y="2409824"/>
            <a:ext cx="6858000" cy="2038351"/>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4668203" y="2570797"/>
            <a:ext cx="6858000" cy="1716405"/>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Vertical Title 1"/>
          <p:cNvSpPr>
            <a:spLocks noGrp="1"/>
          </p:cNvSpPr>
          <p:nvPr>
            <p:ph type="title" orient="vert"/>
          </p:nvPr>
        </p:nvSpPr>
        <p:spPr>
          <a:xfrm>
            <a:off x="7315200" y="274638"/>
            <a:ext cx="1447800" cy="5851525"/>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199" y="274638"/>
            <a:ext cx="6353175"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C15823-C6C5-446C-9005-E86E7AEAEC1A}" type="datetimeFigureOut">
              <a:rPr lang="en-US" smtClean="0"/>
              <a:t>4/27/2016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096000" y="6356350"/>
            <a:ext cx="762000" cy="365125"/>
          </a:xfrm>
        </p:spPr>
        <p:txBody>
          <a:bodyPr/>
          <a:lstStyle/>
          <a:p>
            <a:fld id="{A39FE605-446D-4AD6-9311-615912197110}" type="slidenum">
              <a:rPr lang="en-US" smtClean="0"/>
              <a:t>‹#›</a:t>
            </a:fld>
            <a:endParaRPr lang="en-US"/>
          </a:p>
        </p:txBody>
      </p:sp>
      <p:sp>
        <p:nvSpPr>
          <p:cNvPr id="9" name="Rectangle 8"/>
          <p:cNvSpPr/>
          <p:nvPr/>
        </p:nvSpPr>
        <p:spPr>
          <a:xfrm rot="5400000">
            <a:off x="3681476" y="3354324"/>
            <a:ext cx="6858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CC15823-C6C5-446C-9005-E86E7AEAEC1A}" type="datetimeFigureOut">
              <a:rPr lang="en-US" smtClean="0"/>
              <a:t>4/27/2016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9FE605-446D-4AD6-9311-61591219711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Rectangle 6"/>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2667000"/>
            <a:ext cx="9144000" cy="2739571"/>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 y="5479143"/>
            <a:ext cx="9144000" cy="235857"/>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599" y="2819400"/>
            <a:ext cx="8686800" cy="1463040"/>
          </a:xfrm>
        </p:spPr>
        <p:txBody>
          <a:bodyPr anchor="b" anchorCtr="0">
            <a:noAutofit/>
          </a:bodyPr>
          <a:lstStyle>
            <a:lvl1pPr algn="ctr">
              <a:defRPr sz="72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571499" y="4800600"/>
            <a:ext cx="8001000" cy="548640"/>
          </a:xfrm>
        </p:spPr>
        <p:txBody>
          <a:bodyPr anchor="b"/>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C15823-C6C5-446C-9005-E86E7AEAEC1A}" type="datetimeFigureOut">
              <a:rPr lang="en-US" smtClean="0"/>
              <a:t>4/27/2016</a:t>
            </a:fld>
            <a:endParaRPr lang="en-US"/>
          </a:p>
        </p:txBody>
      </p:sp>
      <p:sp>
        <p:nvSpPr>
          <p:cNvPr id="5" name="Footer Placeholder 4"/>
          <p:cNvSpPr>
            <a:spLocks noGrp="1"/>
          </p:cNvSpPr>
          <p:nvPr>
            <p:ph type="ftr" sz="quarter" idx="11"/>
          </p:nvPr>
        </p:nvSpPr>
        <p:spPr>
          <a:xfrm>
            <a:off x="5791200" y="6356350"/>
            <a:ext cx="2895600" cy="365125"/>
          </a:xfrm>
        </p:spPr>
        <p:txBody>
          <a:bodyPr/>
          <a:lstStyle/>
          <a:p>
            <a:endParaRPr lang="en-US"/>
          </a:p>
        </p:txBody>
      </p:sp>
      <p:sp>
        <p:nvSpPr>
          <p:cNvPr id="6" name="Slide Number Placeholder 5"/>
          <p:cNvSpPr>
            <a:spLocks noGrp="1"/>
          </p:cNvSpPr>
          <p:nvPr>
            <p:ph type="sldNum" sz="quarter" idx="12"/>
          </p:nvPr>
        </p:nvSpPr>
        <p:spPr>
          <a:xfrm>
            <a:off x="3959352" y="4389120"/>
            <a:ext cx="1216152" cy="365125"/>
          </a:xfrm>
        </p:spPr>
        <p:txBody>
          <a:bodyPr/>
          <a:lstStyle>
            <a:lvl1pPr algn="ctr">
              <a:defRPr sz="2400">
                <a:solidFill>
                  <a:srgbClr val="FFFFFF"/>
                </a:solidFill>
              </a:defRPr>
            </a:lvl1pPr>
          </a:lstStyle>
          <a:p>
            <a:fld id="{A39FE605-446D-4AD6-9311-615912197110}" type="slidenum">
              <a:rPr lang="en-US" smtClean="0"/>
              <a:t>‹#›</a:t>
            </a:fld>
            <a:endParaRPr lang="en-US"/>
          </a:p>
        </p:txBody>
      </p:sp>
      <p:sp>
        <p:nvSpPr>
          <p:cNvPr id="11" name="TextBox 10"/>
          <p:cNvSpPr txBox="1"/>
          <p:nvPr/>
        </p:nvSpPr>
        <p:spPr>
          <a:xfrm>
            <a:off x="4818888" y="4261104"/>
            <a:ext cx="1219200" cy="584775"/>
          </a:xfrm>
          <a:prstGeom prst="rect">
            <a:avLst/>
          </a:prstGeom>
          <a:noFill/>
        </p:spPr>
        <p:txBody>
          <a:bodyPr wrap="square" rtlCol="0">
            <a:spAutoFit/>
          </a:bodyPr>
          <a:lstStyle/>
          <a:p>
            <a:pPr algn="l"/>
            <a:r>
              <a:rPr lang="en-US" sz="3200" spc="150" dirty="0" smtClean="0">
                <a:solidFill>
                  <a:srgbClr val="FFFFFF"/>
                </a:solidFill>
                <a:sym typeface="Wingdings"/>
              </a:rPr>
              <a:t></a:t>
            </a:r>
            <a:endParaRPr lang="en-US" sz="3200" spc="150" dirty="0">
              <a:solidFill>
                <a:srgbClr val="FFFFFF"/>
              </a:solidFill>
            </a:endParaRPr>
          </a:p>
        </p:txBody>
      </p:sp>
      <p:sp>
        <p:nvSpPr>
          <p:cNvPr id="12" name="TextBox 11"/>
          <p:cNvSpPr txBox="1"/>
          <p:nvPr/>
        </p:nvSpPr>
        <p:spPr>
          <a:xfrm>
            <a:off x="3148584" y="4261104"/>
            <a:ext cx="1219200" cy="584775"/>
          </a:xfrm>
          <a:prstGeom prst="rect">
            <a:avLst/>
          </a:prstGeom>
          <a:noFill/>
        </p:spPr>
        <p:txBody>
          <a:bodyPr wrap="square" rtlCol="0">
            <a:spAutoFit/>
          </a:bodyPr>
          <a:lstStyle/>
          <a:p>
            <a:pPr algn="r"/>
            <a:r>
              <a:rPr lang="en-US" sz="3200" spc="150" dirty="0" smtClean="0">
                <a:solidFill>
                  <a:srgbClr val="FFFFFF"/>
                </a:solidFill>
                <a:sym typeface="Wingdings"/>
              </a:rPr>
              <a:t></a:t>
            </a:r>
            <a:endParaRPr lang="en-US" sz="3200" spc="150" dirty="0">
              <a:solidFill>
                <a:srgbClr val="FFFFFF"/>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CC15823-C6C5-446C-9005-E86E7AEAEC1A}" type="datetimeFigureOut">
              <a:rPr lang="en-US" smtClean="0"/>
              <a:t>4/27/2016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9FE605-446D-4AD6-9311-61591219711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CC15823-C6C5-446C-9005-E86E7AEAEC1A}" type="datetimeFigureOut">
              <a:rPr lang="en-US" smtClean="0"/>
              <a:t>4/27/2016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39FE605-446D-4AD6-9311-61591219711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CC15823-C6C5-446C-9005-E86E7AEAEC1A}" type="datetimeFigureOut">
              <a:rPr lang="en-US" smtClean="0"/>
              <a:t>4/27/2016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39FE605-446D-4AD6-9311-61591219711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C15823-C6C5-446C-9005-E86E7AEAEC1A}" type="datetimeFigureOut">
              <a:rPr lang="en-US" smtClean="0"/>
              <a:t>4/27/2016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39FE605-446D-4AD6-9311-61591219711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5638800" cy="946150"/>
          </a:xfrm>
        </p:spPr>
        <p:txBody>
          <a:bodyPr anchor="ctr">
            <a:noAutofit/>
          </a:bodyPr>
          <a:lstStyle>
            <a:lvl1pPr algn="l">
              <a:defRPr sz="4000" b="0"/>
            </a:lvl1pPr>
          </a:lstStyle>
          <a:p>
            <a:r>
              <a:rPr lang="en-US" smtClean="0"/>
              <a:t>Click to edit Master title style</a:t>
            </a:r>
            <a:endParaRPr lang="en-US" dirty="0"/>
          </a:p>
        </p:txBody>
      </p:sp>
      <p:sp>
        <p:nvSpPr>
          <p:cNvPr id="3" name="Content Placeholder 2"/>
          <p:cNvSpPr>
            <a:spLocks noGrp="1"/>
          </p:cNvSpPr>
          <p:nvPr>
            <p:ph idx="1"/>
          </p:nvPr>
        </p:nvSpPr>
        <p:spPr>
          <a:xfrm>
            <a:off x="438912" y="1719072"/>
            <a:ext cx="8247888" cy="45354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CC15823-C6C5-446C-9005-E86E7AEAEC1A}" type="datetimeFigureOut">
              <a:rPr lang="en-US" smtClean="0"/>
              <a:t>4/27/2016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9FE605-446D-4AD6-9311-615912197110}" type="slidenum">
              <a:rPr lang="en-US" smtClean="0"/>
              <a:t>‹#›</a:t>
            </a:fld>
            <a:endParaRPr lang="en-US"/>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6248400" y="274320"/>
            <a:ext cx="2743200" cy="94488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36880" y="1717040"/>
            <a:ext cx="8249920" cy="4531360"/>
          </a:xfrm>
          <a:solidFill>
            <a:schemeClr val="bg2">
              <a:lumMod val="60000"/>
              <a:lumOff val="40000"/>
            </a:schemeClr>
          </a:solidFill>
          <a:effectLst>
            <a:outerShdw blurRad="76200" dist="38100" dir="3600000" algn="ctr"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p>
            <a:fld id="{ACC15823-C6C5-446C-9005-E86E7AEAEC1A}" type="datetimeFigureOut">
              <a:rPr lang="en-US" smtClean="0"/>
              <a:t>4/27/2016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9FE605-446D-4AD6-9311-615912197110}" type="slidenum">
              <a:rPr lang="en-US" smtClean="0"/>
              <a:t>‹#›</a:t>
            </a:fld>
            <a:endParaRPr lang="en-US"/>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1000" y="228600"/>
            <a:ext cx="5638800" cy="1005840"/>
          </a:xfrm>
        </p:spPr>
        <p:txBody>
          <a:bodyPr anchor="ctr">
            <a:noAutofit/>
          </a:bodyPr>
          <a:lstStyle>
            <a:lvl1pPr algn="l">
              <a:defRPr sz="40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6248400" y="228600"/>
            <a:ext cx="2819400" cy="100584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100584"/>
            <a:ext cx="9144000" cy="1453896"/>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167641"/>
            <a:ext cx="9144000" cy="1154314"/>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182880"/>
            <a:ext cx="8229600" cy="111166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ACC15823-C6C5-446C-9005-E86E7AEAEC1A}" type="datetimeFigureOut">
              <a:rPr lang="en-US" smtClean="0"/>
              <a:t>4/27/2016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A39FE605-446D-4AD6-9311-615912197110}" type="slidenum">
              <a:rPr lang="en-US" smtClean="0"/>
              <a:t>‹#›</a:t>
            </a:fld>
            <a:endParaRPr lang="en-US"/>
          </a:p>
        </p:txBody>
      </p:sp>
      <p:sp>
        <p:nvSpPr>
          <p:cNvPr id="9" name="Rectangle 8"/>
          <p:cNvSpPr/>
          <p:nvPr/>
        </p:nvSpPr>
        <p:spPr>
          <a:xfrm>
            <a:off x="0" y="1368552"/>
            <a:ext cx="9144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5400" b="0" kern="1200" cap="none" spc="0">
          <a:ln w="13970"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defRPr>
      </a:lvl1pPr>
    </p:titleStyle>
    <p:bodyStyle>
      <a:lvl1pPr marL="342900" indent="-342900" algn="l" defTabSz="914400" rtl="0" eaLnBrk="1" latinLnBrk="0" hangingPunct="1">
        <a:spcBef>
          <a:spcPct val="20000"/>
        </a:spcBef>
        <a:buClr>
          <a:schemeClr val="accent1"/>
        </a:buClr>
        <a:buSzPct val="75000"/>
        <a:buFont typeface="Wingdings" pitchFamily="2" charset="2"/>
        <a:buChar char=""/>
        <a:defRPr sz="2400" kern="1200">
          <a:solidFill>
            <a:schemeClr val="tx2"/>
          </a:solidFill>
          <a:latin typeface="+mn-lt"/>
          <a:ea typeface="+mn-ea"/>
          <a:cs typeface="+mn-cs"/>
        </a:defRPr>
      </a:lvl1pPr>
      <a:lvl2pPr marL="742950" indent="-285750" algn="l" defTabSz="914400" rtl="0" eaLnBrk="1" latinLnBrk="0" hangingPunct="1">
        <a:spcBef>
          <a:spcPct val="20000"/>
        </a:spcBef>
        <a:buClr>
          <a:schemeClr val="accent2"/>
        </a:buClr>
        <a:buSzPct val="85000"/>
        <a:buFont typeface="Courier New" pitchFamily="49" charset="0"/>
        <a:buChar char="o"/>
        <a:defRPr sz="2000" kern="1200">
          <a:solidFill>
            <a:schemeClr val="tx2"/>
          </a:solidFill>
          <a:latin typeface="+mn-lt"/>
          <a:ea typeface="+mn-ea"/>
          <a:cs typeface="+mn-cs"/>
        </a:defRPr>
      </a:lvl2pPr>
      <a:lvl3pPr marL="11430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60020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1400" kern="1200" baseline="0">
          <a:solidFill>
            <a:schemeClr val="tx2"/>
          </a:solidFill>
          <a:latin typeface="+mn-lt"/>
          <a:ea typeface="+mn-ea"/>
          <a:cs typeface="+mn-cs"/>
        </a:defRPr>
      </a:lvl5pPr>
      <a:lvl6pPr marL="2514600" indent="-228600" algn="l" defTabSz="914400" rtl="0" eaLnBrk="1" latinLnBrk="0" hangingPunct="1">
        <a:spcBef>
          <a:spcPct val="20000"/>
        </a:spcBef>
        <a:buClr>
          <a:schemeClr val="accent6"/>
        </a:buClr>
        <a:buFont typeface="Arial" pitchFamily="34" charset="0"/>
        <a:buChar char="•"/>
        <a:defRPr sz="1400" kern="1200">
          <a:solidFill>
            <a:schemeClr val="tx2"/>
          </a:solidFill>
          <a:latin typeface="+mn-lt"/>
          <a:ea typeface="+mn-ea"/>
          <a:cs typeface="+mn-cs"/>
        </a:defRPr>
      </a:lvl6pPr>
      <a:lvl7pPr marL="2971800" indent="-22860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3429000" indent="-22860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8pPr>
      <a:lvl9pPr marL="3886200" indent="-228600" algn="l" defTabSz="914400" rtl="0" eaLnBrk="1" latinLnBrk="0" hangingPunct="1">
        <a:spcBef>
          <a:spcPct val="20000"/>
        </a:spcBef>
        <a:buClr>
          <a:schemeClr val="accent5"/>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4.xml"/><Relationship Id="rId4" Type="http://schemas.openxmlformats.org/officeDocument/2006/relationships/image" Target="../media/image32.jpg"/></Relationships>
</file>

<file path=ppt/slides/_rels/slide27.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4.xml"/><Relationship Id="rId5" Type="http://schemas.openxmlformats.org/officeDocument/2006/relationships/image" Target="../media/image44.jpg"/><Relationship Id="rId4" Type="http://schemas.openxmlformats.org/officeDocument/2006/relationships/image" Target="../media/image43.jpg"/></Relationships>
</file>

<file path=ppt/slides/_rels/slide32.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g"/><Relationship Id="rId1" Type="http://schemas.openxmlformats.org/officeDocument/2006/relationships/slideLayout" Target="../slideLayouts/slideLayout4.xml"/><Relationship Id="rId5" Type="http://schemas.openxmlformats.org/officeDocument/2006/relationships/image" Target="../media/image48.jpg"/><Relationship Id="rId4" Type="http://schemas.openxmlformats.org/officeDocument/2006/relationships/image" Target="../media/image47.jpg"/></Relationships>
</file>

<file path=ppt/slides/_rels/slide33.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g"/><Relationship Id="rId1" Type="http://schemas.openxmlformats.org/officeDocument/2006/relationships/slideLayout" Target="../slideLayouts/slideLayout4.xml"/><Relationship Id="rId4" Type="http://schemas.openxmlformats.org/officeDocument/2006/relationships/image" Target="../media/image54.jpg"/></Relationships>
</file>

<file path=ppt/slides/_rels/slide3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59.gif"/><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62.gi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bg1"/>
                </a:solidFill>
              </a:rPr>
              <a:t>Americans During World War II</a:t>
            </a:r>
            <a:endParaRPr lang="en-US" dirty="0">
              <a:solidFill>
                <a:schemeClr val="bg1"/>
              </a:solidFill>
            </a:endParaRPr>
          </a:p>
        </p:txBody>
      </p:sp>
      <p:sp>
        <p:nvSpPr>
          <p:cNvPr id="3" name="Subtitle 2"/>
          <p:cNvSpPr>
            <a:spLocks noGrp="1"/>
          </p:cNvSpPr>
          <p:nvPr>
            <p:ph type="subTitle" idx="1"/>
          </p:nvPr>
        </p:nvSpPr>
        <p:spPr/>
        <p:txBody>
          <a:bodyPr>
            <a:noAutofit/>
          </a:bodyPr>
          <a:lstStyle/>
          <a:p>
            <a:r>
              <a:rPr lang="en-US" sz="3200" dirty="0" smtClean="0">
                <a:solidFill>
                  <a:schemeClr val="bg1"/>
                </a:solidFill>
                <a:latin typeface="+mj-lt"/>
              </a:rPr>
              <a:t>US-VA SOL Review Assignment</a:t>
            </a:r>
            <a:endParaRPr lang="en-US" sz="3200" dirty="0">
              <a:solidFill>
                <a:schemeClr val="bg1"/>
              </a:solidFill>
              <a:latin typeface="+mj-lt"/>
            </a:endParaRP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7709"/>
            <a:ext cx="1828800" cy="2514226"/>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6407" y="13854"/>
            <a:ext cx="1977593" cy="2514226"/>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53000" y="13854"/>
            <a:ext cx="2071677" cy="2541935"/>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7400" y="0"/>
            <a:ext cx="2624416" cy="2541934"/>
          </a:xfrm>
          <a:prstGeom prst="rect">
            <a:avLst/>
          </a:prstGeom>
        </p:spPr>
      </p:pic>
    </p:spTree>
    <p:extLst>
      <p:ext uri="{BB962C8B-B14F-4D97-AF65-F5344CB8AC3E}">
        <p14:creationId xmlns:p14="http://schemas.microsoft.com/office/powerpoint/2010/main" val="10456822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Geneva Convention: Prisoners of War</a:t>
            </a:r>
            <a:endParaRPr lang="en-US" dirty="0">
              <a:solidFill>
                <a:schemeClr val="tx1"/>
              </a:solidFill>
            </a:endParaRPr>
          </a:p>
        </p:txBody>
      </p:sp>
      <p:sp>
        <p:nvSpPr>
          <p:cNvPr id="3" name="Content Placeholder 2"/>
          <p:cNvSpPr>
            <a:spLocks noGrp="1"/>
          </p:cNvSpPr>
          <p:nvPr>
            <p:ph sz="half" idx="1"/>
          </p:nvPr>
        </p:nvSpPr>
        <p:spPr/>
        <p:txBody>
          <a:bodyPr/>
          <a:lstStyle/>
          <a:p>
            <a:r>
              <a:rPr lang="en-US" dirty="0" smtClean="0"/>
              <a:t>The Geneva Convention attempted to ensure that all prisoners of war would be treated humanely by establishing rules which must be followed by all nations.  </a:t>
            </a:r>
          </a:p>
          <a:p>
            <a:r>
              <a:rPr lang="en-US" dirty="0" smtClean="0"/>
              <a:t>Nations which violated these rules would be charged with war crimes.  After World War II, many military leaders from the Axis Powers were put to death.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24513" y="1600200"/>
            <a:ext cx="3285973" cy="4525963"/>
          </a:xfrm>
        </p:spPr>
      </p:pic>
    </p:spTree>
    <p:extLst>
      <p:ext uri="{BB962C8B-B14F-4D97-AF65-F5344CB8AC3E}">
        <p14:creationId xmlns:p14="http://schemas.microsoft.com/office/powerpoint/2010/main" val="35101952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Geneva Convention: Europe</a:t>
            </a:r>
            <a:endParaRPr lang="en-US" dirty="0">
              <a:solidFill>
                <a:schemeClr val="tx1"/>
              </a:solidFill>
            </a:endParaRPr>
          </a:p>
        </p:txBody>
      </p:sp>
      <p:sp>
        <p:nvSpPr>
          <p:cNvPr id="3" name="Content Placeholder 2"/>
          <p:cNvSpPr>
            <a:spLocks noGrp="1"/>
          </p:cNvSpPr>
          <p:nvPr>
            <p:ph sz="half" idx="1"/>
          </p:nvPr>
        </p:nvSpPr>
        <p:spPr>
          <a:xfrm>
            <a:off x="152400" y="1600200"/>
            <a:ext cx="4572000" cy="5410200"/>
          </a:xfrm>
        </p:spPr>
        <p:txBody>
          <a:bodyPr>
            <a:normAutofit fontScale="92500" lnSpcReduction="20000"/>
          </a:bodyPr>
          <a:lstStyle/>
          <a:p>
            <a:r>
              <a:rPr lang="en-US" dirty="0" smtClean="0"/>
              <a:t>Prisoners of war in Europe were treated more closely in line with the Geneva Convention, with some very, very obvious exceptions: </a:t>
            </a:r>
          </a:p>
          <a:p>
            <a:r>
              <a:rPr lang="en-US" dirty="0" smtClean="0"/>
              <a:t>1.  Nazi Germany ran concentration camps which murdered civilians and members of the resistance. </a:t>
            </a:r>
          </a:p>
          <a:p>
            <a:r>
              <a:rPr lang="en-US" dirty="0" smtClean="0"/>
              <a:t>2.  Soviet POWs were often killed, or sent off to the concentration camps.</a:t>
            </a:r>
          </a:p>
          <a:p>
            <a:r>
              <a:rPr lang="en-US" dirty="0" smtClean="0"/>
              <a:t>3.  The Russians brutalized and murdered many German POWs and thousands died in forced labor camps, as well.  </a:t>
            </a:r>
          </a:p>
          <a:p>
            <a:r>
              <a:rPr lang="en-US" dirty="0"/>
              <a:t>4</a:t>
            </a:r>
            <a:r>
              <a:rPr lang="en-US" dirty="0" smtClean="0"/>
              <a:t>.  American POWs tended to be </a:t>
            </a:r>
            <a:r>
              <a:rPr lang="en-US" i="1" u="sng" dirty="0" smtClean="0">
                <a:effectLst>
                  <a:outerShdw blurRad="38100" dist="38100" dir="2700000" algn="tl">
                    <a:srgbClr val="000000">
                      <a:alpha val="43137"/>
                    </a:srgbClr>
                  </a:outerShdw>
                </a:effectLst>
              </a:rPr>
              <a:t>better treated</a:t>
            </a:r>
            <a:r>
              <a:rPr lang="en-US" dirty="0" smtClean="0"/>
              <a:t> in Europe than they were in Japanese prisons.</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676400"/>
            <a:ext cx="4038600" cy="2969558"/>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37739">
            <a:off x="5237017" y="3561792"/>
            <a:ext cx="2857500" cy="3048000"/>
          </a:xfrm>
          <a:prstGeom prst="rect">
            <a:avLst/>
          </a:prstGeom>
        </p:spPr>
      </p:pic>
    </p:spTree>
    <p:extLst>
      <p:ext uri="{BB962C8B-B14F-4D97-AF65-F5344CB8AC3E}">
        <p14:creationId xmlns:p14="http://schemas.microsoft.com/office/powerpoint/2010/main" val="29300964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927"/>
            <a:ext cx="9129416" cy="6851073"/>
          </a:xfrm>
          <a:prstGeom prst="rect">
            <a:avLst/>
          </a:prstGeom>
        </p:spPr>
      </p:pic>
      <p:sp>
        <p:nvSpPr>
          <p:cNvPr id="2" name="Title 1"/>
          <p:cNvSpPr>
            <a:spLocks noGrp="1"/>
          </p:cNvSpPr>
          <p:nvPr>
            <p:ph type="title"/>
          </p:nvPr>
        </p:nvSpPr>
        <p:spPr>
          <a:xfrm>
            <a:off x="221308" y="381000"/>
            <a:ext cx="8686800" cy="1463040"/>
          </a:xfrm>
        </p:spPr>
        <p:txBody>
          <a:bodyPr/>
          <a:lstStyle/>
          <a:p>
            <a:r>
              <a:rPr lang="en-US" dirty="0" smtClean="0">
                <a:solidFill>
                  <a:schemeClr val="tx1"/>
                </a:solidFill>
              </a:rPr>
              <a:t>The Battle for North Africa</a:t>
            </a:r>
            <a:endParaRPr lang="en-US" dirty="0">
              <a:solidFill>
                <a:schemeClr val="tx1"/>
              </a:solidFill>
            </a:endParaRPr>
          </a:p>
        </p:txBody>
      </p:sp>
      <p:sp>
        <p:nvSpPr>
          <p:cNvPr id="3" name="Text Placeholder 2"/>
          <p:cNvSpPr>
            <a:spLocks noGrp="1"/>
          </p:cNvSpPr>
          <p:nvPr>
            <p:ph type="body" idx="1"/>
          </p:nvPr>
        </p:nvSpPr>
        <p:spPr>
          <a:xfrm>
            <a:off x="838200" y="2133600"/>
            <a:ext cx="8001000" cy="548640"/>
          </a:xfrm>
        </p:spPr>
        <p:txBody>
          <a:bodyPr/>
          <a:lstStyle/>
          <a:p>
            <a:r>
              <a:rPr lang="en-US" dirty="0" smtClean="0">
                <a:solidFill>
                  <a:schemeClr val="tx1"/>
                </a:solidFill>
              </a:rPr>
              <a:t>English and American Soldiers defeat Nazi Germany Abroad…</a:t>
            </a:r>
            <a:endParaRPr lang="en-US" dirty="0">
              <a:solidFill>
                <a:schemeClr val="tx1"/>
              </a:solidFill>
            </a:endParaRPr>
          </a:p>
        </p:txBody>
      </p:sp>
    </p:spTree>
    <p:extLst>
      <p:ext uri="{BB962C8B-B14F-4D97-AF65-F5344CB8AC3E}">
        <p14:creationId xmlns:p14="http://schemas.microsoft.com/office/powerpoint/2010/main" val="21134306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1"/>
                </a:solidFill>
              </a:rPr>
              <a:t>Turning Point Battle, North Africa: El Alamein</a:t>
            </a:r>
            <a:endParaRPr lang="en-US" dirty="0">
              <a:solidFill>
                <a:schemeClr val="tx1"/>
              </a:solidFill>
            </a:endParaRPr>
          </a:p>
        </p:txBody>
      </p:sp>
      <p:sp>
        <p:nvSpPr>
          <p:cNvPr id="3" name="Content Placeholder 2"/>
          <p:cNvSpPr>
            <a:spLocks noGrp="1"/>
          </p:cNvSpPr>
          <p:nvPr>
            <p:ph sz="half" idx="1"/>
          </p:nvPr>
        </p:nvSpPr>
        <p:spPr/>
        <p:txBody>
          <a:bodyPr>
            <a:normAutofit lnSpcReduction="10000"/>
          </a:bodyPr>
          <a:lstStyle/>
          <a:p>
            <a:r>
              <a:rPr lang="en-US" dirty="0" smtClean="0"/>
              <a:t>At El Alamein, German forces threatening to seize Egypt and the Suez Canal were defeated by the British.  American and British armies had worked cooperatively to defeat Erwin Rommel – “The Desert Fox” in North Africa.  This defeat prevented Hitler from gaining access to Middle Eastern oil supplies and attacking the Soviet Union from the south.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828800"/>
            <a:ext cx="4038600" cy="3030724"/>
          </a:xfrm>
        </p:spPr>
      </p:pic>
      <p:sp>
        <p:nvSpPr>
          <p:cNvPr id="6" name="Rounded Rectangle 5"/>
          <p:cNvSpPr/>
          <p:nvPr/>
        </p:nvSpPr>
        <p:spPr>
          <a:xfrm>
            <a:off x="4419600" y="4648200"/>
            <a:ext cx="4419600" cy="16764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dirty="0" smtClean="0"/>
              <a:t>The Battle of El Alamein in Egypt was a critical turning point during World War II.  Because American and British forces managed to stop the Nazi invasion of North Africa, protect the Suez Canal, and prevent an assault on Middle Eastern oil fields, German momentum was slowed. </a:t>
            </a:r>
            <a:endParaRPr lang="en-US" dirty="0"/>
          </a:p>
        </p:txBody>
      </p:sp>
    </p:spTree>
    <p:extLst>
      <p:ext uri="{BB962C8B-B14F-4D97-AF65-F5344CB8AC3E}">
        <p14:creationId xmlns:p14="http://schemas.microsoft.com/office/powerpoint/2010/main" val="11906828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55418"/>
            <a:ext cx="10241447" cy="6823364"/>
          </a:xfrm>
          <a:prstGeom prst="rect">
            <a:avLst/>
          </a:prstGeom>
        </p:spPr>
      </p:pic>
      <p:sp>
        <p:nvSpPr>
          <p:cNvPr id="2" name="Title 1"/>
          <p:cNvSpPr>
            <a:spLocks noGrp="1"/>
          </p:cNvSpPr>
          <p:nvPr>
            <p:ph type="title"/>
          </p:nvPr>
        </p:nvSpPr>
        <p:spPr>
          <a:xfrm>
            <a:off x="304800" y="457200"/>
            <a:ext cx="8686800" cy="1463040"/>
          </a:xfrm>
        </p:spPr>
        <p:txBody>
          <a:bodyPr/>
          <a:lstStyle/>
          <a:p>
            <a:r>
              <a:rPr lang="en-US" dirty="0" smtClean="0">
                <a:solidFill>
                  <a:schemeClr val="bg1"/>
                </a:solidFill>
              </a:rPr>
              <a:t>World War II in the Pacific</a:t>
            </a:r>
            <a:endParaRPr lang="en-US" dirty="0">
              <a:solidFill>
                <a:schemeClr val="bg1"/>
              </a:solidFill>
            </a:endParaRPr>
          </a:p>
        </p:txBody>
      </p:sp>
      <p:sp>
        <p:nvSpPr>
          <p:cNvPr id="3" name="Text Placeholder 2"/>
          <p:cNvSpPr>
            <a:spLocks noGrp="1"/>
          </p:cNvSpPr>
          <p:nvPr>
            <p:ph type="body" idx="1"/>
          </p:nvPr>
        </p:nvSpPr>
        <p:spPr/>
        <p:txBody>
          <a:bodyPr/>
          <a:lstStyle/>
          <a:p>
            <a:r>
              <a:rPr lang="en-US" dirty="0" smtClean="0">
                <a:solidFill>
                  <a:schemeClr val="bg1"/>
                </a:solidFill>
              </a:rPr>
              <a:t>The United States defeats the Empire of Japan, 1941 - 1945</a:t>
            </a:r>
            <a:endParaRPr lang="en-US" dirty="0">
              <a:solidFill>
                <a:schemeClr val="bg1"/>
              </a:solidFill>
            </a:endParaRPr>
          </a:p>
        </p:txBody>
      </p:sp>
    </p:spTree>
    <p:extLst>
      <p:ext uri="{BB962C8B-B14F-4D97-AF65-F5344CB8AC3E}">
        <p14:creationId xmlns:p14="http://schemas.microsoft.com/office/powerpoint/2010/main" val="40669597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War in Asia</a:t>
            </a:r>
            <a:endParaRPr lang="en-US" dirty="0">
              <a:solidFill>
                <a:schemeClr val="tx1"/>
              </a:solidFill>
            </a:endParaRPr>
          </a:p>
        </p:txBody>
      </p:sp>
      <p:sp>
        <p:nvSpPr>
          <p:cNvPr id="3" name="Content Placeholder 2"/>
          <p:cNvSpPr>
            <a:spLocks noGrp="1"/>
          </p:cNvSpPr>
          <p:nvPr>
            <p:ph sz="half" idx="1"/>
          </p:nvPr>
        </p:nvSpPr>
        <p:spPr>
          <a:xfrm>
            <a:off x="304800" y="1600200"/>
            <a:ext cx="4191000" cy="4876800"/>
          </a:xfrm>
        </p:spPr>
        <p:txBody>
          <a:bodyPr>
            <a:normAutofit lnSpcReduction="10000"/>
          </a:bodyPr>
          <a:lstStyle/>
          <a:p>
            <a:r>
              <a:rPr lang="en-US" dirty="0" smtClean="0"/>
              <a:t>During the 1930s, a militaristic Japan invaded and brutalized Manchuria and China as it sought military and economic domination over all of Asia.  The United States refused to recognize Japanese conquests in Asia and imposed an embargo on exports of oil and steel to Japan – thereby hampering their efforts at expansion.  Tensions rose between the US and Japan, but negotiations remained open.</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600200"/>
            <a:ext cx="3954474" cy="4953000"/>
          </a:xfrm>
        </p:spPr>
      </p:pic>
    </p:spTree>
    <p:extLst>
      <p:ext uri="{BB962C8B-B14F-4D97-AF65-F5344CB8AC3E}">
        <p14:creationId xmlns:p14="http://schemas.microsoft.com/office/powerpoint/2010/main" val="1475491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Pearl Harbor</a:t>
            </a:r>
            <a:endParaRPr lang="en-US" dirty="0">
              <a:solidFill>
                <a:schemeClr val="tx1"/>
              </a:solidFill>
            </a:endParaRPr>
          </a:p>
        </p:txBody>
      </p:sp>
      <p:sp>
        <p:nvSpPr>
          <p:cNvPr id="3" name="Content Placeholder 2"/>
          <p:cNvSpPr>
            <a:spLocks noGrp="1"/>
          </p:cNvSpPr>
          <p:nvPr>
            <p:ph sz="half" idx="1"/>
          </p:nvPr>
        </p:nvSpPr>
        <p:spPr>
          <a:xfrm>
            <a:off x="304800" y="1600200"/>
            <a:ext cx="4191000" cy="4953000"/>
          </a:xfrm>
        </p:spPr>
        <p:txBody>
          <a:bodyPr>
            <a:normAutofit/>
          </a:bodyPr>
          <a:lstStyle/>
          <a:p>
            <a:r>
              <a:rPr lang="en-US" dirty="0" smtClean="0"/>
              <a:t>While negotiating with the United States and without any warning, Japan carried out an air attack on the American naval base at Pearl Harbor, Hawaii, on December 7, 1941.  The attack destroyed much of the American Pacific fleet and killed several thousand Americans.  FDR called it “a date that will live in infamy” as he asked Congress to declare war on Japan.</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752600"/>
            <a:ext cx="4267200" cy="3462291"/>
          </a:xfrm>
        </p:spPr>
      </p:pic>
      <p:sp>
        <p:nvSpPr>
          <p:cNvPr id="7" name="Rounded Rectangle 6"/>
          <p:cNvSpPr/>
          <p:nvPr/>
        </p:nvSpPr>
        <p:spPr>
          <a:xfrm>
            <a:off x="4495800" y="5188527"/>
            <a:ext cx="4419600" cy="12954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dirty="0" smtClean="0"/>
              <a:t>The attack on Pearl Harbor came without warning, and over two thousand American sailors died during the bombing.  But the event was not decisive,  and Americans immediately declared war on Japan – vowing to avenge Pearl Harbor.</a:t>
            </a:r>
            <a:endParaRPr lang="en-US" dirty="0"/>
          </a:p>
        </p:txBody>
      </p:sp>
    </p:spTree>
    <p:extLst>
      <p:ext uri="{BB962C8B-B14F-4D97-AF65-F5344CB8AC3E}">
        <p14:creationId xmlns:p14="http://schemas.microsoft.com/office/powerpoint/2010/main" val="23182868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Allied Strategy</a:t>
            </a:r>
            <a:endParaRPr lang="en-US" dirty="0">
              <a:solidFill>
                <a:schemeClr val="tx1"/>
              </a:solidFill>
            </a:endParaRPr>
          </a:p>
        </p:txBody>
      </p:sp>
      <p:sp>
        <p:nvSpPr>
          <p:cNvPr id="3" name="Content Placeholder 2"/>
          <p:cNvSpPr>
            <a:spLocks noGrp="1"/>
          </p:cNvSpPr>
          <p:nvPr>
            <p:ph sz="half" idx="1"/>
          </p:nvPr>
        </p:nvSpPr>
        <p:spPr>
          <a:xfrm>
            <a:off x="457200" y="1600200"/>
            <a:ext cx="4038600" cy="5029200"/>
          </a:xfrm>
        </p:spPr>
        <p:txBody>
          <a:bodyPr>
            <a:normAutofit lnSpcReduction="10000"/>
          </a:bodyPr>
          <a:lstStyle/>
          <a:p>
            <a:r>
              <a:rPr lang="en-US" dirty="0" smtClean="0"/>
              <a:t>The United States and her Allies (England, led by Winston Churchill and the Soviet Union, led by Joseph Stalin) followed a “Defeat Hitler First” strategy.  Even though the United States had been attacked by the Japanese, defeating Hitler was priority number one.  Most of Americans military resources were targeted to Europe.  Revenge against Japan would come later.</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86580" y="1600200"/>
            <a:ext cx="3761839" cy="4525963"/>
          </a:xfrm>
        </p:spPr>
      </p:pic>
    </p:spTree>
    <p:extLst>
      <p:ext uri="{BB962C8B-B14F-4D97-AF65-F5344CB8AC3E}">
        <p14:creationId xmlns:p14="http://schemas.microsoft.com/office/powerpoint/2010/main" val="12811730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Bataan Death March</a:t>
            </a:r>
            <a:endParaRPr lang="en-US" dirty="0">
              <a:solidFill>
                <a:schemeClr val="tx1"/>
              </a:solidFill>
            </a:endParaRPr>
          </a:p>
        </p:txBody>
      </p:sp>
      <p:sp>
        <p:nvSpPr>
          <p:cNvPr id="3" name="Content Placeholder 2"/>
          <p:cNvSpPr>
            <a:spLocks noGrp="1"/>
          </p:cNvSpPr>
          <p:nvPr>
            <p:ph sz="half" idx="1"/>
          </p:nvPr>
        </p:nvSpPr>
        <p:spPr>
          <a:xfrm>
            <a:off x="152400" y="1600200"/>
            <a:ext cx="4343400" cy="5029200"/>
          </a:xfrm>
        </p:spPr>
        <p:txBody>
          <a:bodyPr>
            <a:normAutofit fontScale="92500"/>
          </a:bodyPr>
          <a:lstStyle/>
          <a:p>
            <a:r>
              <a:rPr lang="en-US" dirty="0" smtClean="0"/>
              <a:t>The Japanese did not abide by the Geneva Convention and treated prisoners of war in the most atrocious manner.  Many Japanese soldiers would not surrender to the Americans, and would launch suicidal assaults instead.  </a:t>
            </a:r>
          </a:p>
          <a:p>
            <a:r>
              <a:rPr lang="en-US" dirty="0" smtClean="0"/>
              <a:t>When American and Filipino soldiers surrendered to the Japanese in 1942, the Bataan Death March resulted in the deaths of close to 10,000 soldiers – brutally murdered without regard for the rules of war.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676400"/>
            <a:ext cx="4038600" cy="3137126"/>
          </a:xfrm>
        </p:spPr>
      </p:pic>
      <p:sp>
        <p:nvSpPr>
          <p:cNvPr id="6" name="Rounded Rectangle 5"/>
          <p:cNvSpPr/>
          <p:nvPr/>
        </p:nvSpPr>
        <p:spPr>
          <a:xfrm>
            <a:off x="4572000" y="4648200"/>
            <a:ext cx="4191000" cy="19050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dirty="0" smtClean="0"/>
              <a:t>Any American or Filipino soldier who stepped out of line, begged for water, or fell down during the “Bataan Death March” was instantly murdered by the Japanese during the Bataan Death March in 1942.  Americans were fearful of falling into Japanese hands as prisoners – for good reason – for the remainder of the war. </a:t>
            </a:r>
            <a:endParaRPr lang="en-US" dirty="0"/>
          </a:p>
        </p:txBody>
      </p:sp>
    </p:spTree>
    <p:extLst>
      <p:ext uri="{BB962C8B-B14F-4D97-AF65-F5344CB8AC3E}">
        <p14:creationId xmlns:p14="http://schemas.microsoft.com/office/powerpoint/2010/main" val="5626383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Island Hopping in the Pacific</a:t>
            </a:r>
            <a:endParaRPr lang="en-US" dirty="0">
              <a:solidFill>
                <a:schemeClr val="tx1"/>
              </a:solidFill>
            </a:endParaRPr>
          </a:p>
        </p:txBody>
      </p:sp>
      <p:sp>
        <p:nvSpPr>
          <p:cNvPr id="3" name="Content Placeholder 2"/>
          <p:cNvSpPr>
            <a:spLocks noGrp="1"/>
          </p:cNvSpPr>
          <p:nvPr>
            <p:ph sz="half" idx="1"/>
          </p:nvPr>
        </p:nvSpPr>
        <p:spPr>
          <a:xfrm>
            <a:off x="152400" y="1600200"/>
            <a:ext cx="4343400" cy="5105400"/>
          </a:xfrm>
        </p:spPr>
        <p:txBody>
          <a:bodyPr/>
          <a:lstStyle/>
          <a:p>
            <a:r>
              <a:rPr lang="en-US" dirty="0" smtClean="0"/>
              <a:t>In the Pacific, American military strategy called for an “island hopping” campaign, seizing islands closer and closer to Japan and using them as bases for air attacks on Japan.  Meanwhile, American forces focused on cutting Japanese supplies lines through submarine warfare against Japanese shipping. Americans had soon crippled the Japanese Navy and it’s merchant marine.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828800"/>
            <a:ext cx="4038600" cy="2514028"/>
          </a:xfrm>
        </p:spPr>
      </p:pic>
      <p:sp>
        <p:nvSpPr>
          <p:cNvPr id="6" name="Rounded Rectangle 5"/>
          <p:cNvSpPr/>
          <p:nvPr/>
        </p:nvSpPr>
        <p:spPr>
          <a:xfrm>
            <a:off x="4495800" y="4343400"/>
            <a:ext cx="4267200" cy="23622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dirty="0" smtClean="0"/>
              <a:t>By capturing a few islands at a time, the United States slowly but surely made their way closer and closer to the Japanese mainland.  Once Americans captured the islands of Okinawa and Iwo Jima, they were able to launch air strikes on the Japanese directly.  The creation of the atomic bomb in the summer of 1945 helped to bring the war to a more rapid end. </a:t>
            </a:r>
            <a:endParaRPr lang="en-US" dirty="0"/>
          </a:p>
        </p:txBody>
      </p:sp>
    </p:spTree>
    <p:extLst>
      <p:ext uri="{BB962C8B-B14F-4D97-AF65-F5344CB8AC3E}">
        <p14:creationId xmlns:p14="http://schemas.microsoft.com/office/powerpoint/2010/main" val="18674352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3856"/>
            <a:ext cx="11148291" cy="6948056"/>
          </a:xfrm>
          <a:prstGeom prst="rect">
            <a:avLst/>
          </a:prstGeom>
        </p:spPr>
      </p:pic>
      <p:sp>
        <p:nvSpPr>
          <p:cNvPr id="4" name="Title 3"/>
          <p:cNvSpPr>
            <a:spLocks noGrp="1"/>
          </p:cNvSpPr>
          <p:nvPr>
            <p:ph type="title"/>
          </p:nvPr>
        </p:nvSpPr>
        <p:spPr>
          <a:xfrm>
            <a:off x="304800" y="6927"/>
            <a:ext cx="8686800" cy="1463040"/>
          </a:xfrm>
        </p:spPr>
        <p:txBody>
          <a:bodyPr/>
          <a:lstStyle/>
          <a:p>
            <a:r>
              <a:rPr lang="en-US" dirty="0" smtClean="0">
                <a:solidFill>
                  <a:schemeClr val="bg1"/>
                </a:solidFill>
              </a:rPr>
              <a:t>World War II in Europe</a:t>
            </a:r>
            <a:endParaRPr lang="en-US" dirty="0">
              <a:solidFill>
                <a:schemeClr val="bg1"/>
              </a:solidFill>
            </a:endParaRPr>
          </a:p>
        </p:txBody>
      </p:sp>
      <p:sp>
        <p:nvSpPr>
          <p:cNvPr id="5" name="Text Placeholder 4"/>
          <p:cNvSpPr>
            <a:spLocks noGrp="1"/>
          </p:cNvSpPr>
          <p:nvPr>
            <p:ph type="body" idx="1"/>
          </p:nvPr>
        </p:nvSpPr>
        <p:spPr>
          <a:xfrm>
            <a:off x="457200" y="5562600"/>
            <a:ext cx="8001000" cy="548640"/>
          </a:xfrm>
        </p:spPr>
        <p:txBody>
          <a:bodyPr/>
          <a:lstStyle/>
          <a:p>
            <a:r>
              <a:rPr lang="en-US" dirty="0" smtClean="0">
                <a:solidFill>
                  <a:schemeClr val="bg1"/>
                </a:solidFill>
              </a:rPr>
              <a:t>The Allied Powers defeat Nazi Germany, 1939 - 1945</a:t>
            </a:r>
            <a:endParaRPr lang="en-US" dirty="0">
              <a:solidFill>
                <a:schemeClr val="bg1"/>
              </a:solidFill>
            </a:endParaRPr>
          </a:p>
        </p:txBody>
      </p:sp>
    </p:spTree>
    <p:extLst>
      <p:ext uri="{BB962C8B-B14F-4D97-AF65-F5344CB8AC3E}">
        <p14:creationId xmlns:p14="http://schemas.microsoft.com/office/powerpoint/2010/main" val="1180429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Japanese Strategy</a:t>
            </a:r>
            <a:endParaRPr lang="en-US" dirty="0">
              <a:solidFill>
                <a:schemeClr val="tx1"/>
              </a:solidFill>
            </a:endParaRPr>
          </a:p>
        </p:txBody>
      </p:sp>
      <p:sp>
        <p:nvSpPr>
          <p:cNvPr id="3" name="Content Placeholder 2"/>
          <p:cNvSpPr>
            <a:spLocks noGrp="1"/>
          </p:cNvSpPr>
          <p:nvPr>
            <p:ph sz="half" idx="1"/>
          </p:nvPr>
        </p:nvSpPr>
        <p:spPr>
          <a:xfrm>
            <a:off x="152400" y="1600200"/>
            <a:ext cx="3276600" cy="5029200"/>
          </a:xfrm>
        </p:spPr>
        <p:txBody>
          <a:bodyPr>
            <a:normAutofit fontScale="92500"/>
          </a:bodyPr>
          <a:lstStyle/>
          <a:p>
            <a:r>
              <a:rPr lang="en-US" dirty="0" smtClean="0"/>
              <a:t>Following Pearl Harbor, the Japanese invaded the Philippines and Indonesia, and planed to invade both Hawaii and Australia.  Japan’s leaders hoped that America would then accept Japanese predominance in Southeast Asia and the Pacific, rather than conduct a bloody and costly war to reverse Japanese gains.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3429000" y="1937903"/>
            <a:ext cx="5369345" cy="4158097"/>
          </a:xfrm>
        </p:spPr>
      </p:pic>
    </p:spTree>
    <p:extLst>
      <p:ext uri="{BB962C8B-B14F-4D97-AF65-F5344CB8AC3E}">
        <p14:creationId xmlns:p14="http://schemas.microsoft.com/office/powerpoint/2010/main" val="31806992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Turning Points in the Pacific: Midway</a:t>
            </a:r>
            <a:endParaRPr lang="en-US" dirty="0">
              <a:solidFill>
                <a:schemeClr val="tx1"/>
              </a:solidFill>
            </a:endParaRPr>
          </a:p>
        </p:txBody>
      </p:sp>
      <p:sp>
        <p:nvSpPr>
          <p:cNvPr id="3" name="Content Placeholder 2"/>
          <p:cNvSpPr>
            <a:spLocks noGrp="1"/>
          </p:cNvSpPr>
          <p:nvPr>
            <p:ph sz="half" idx="1"/>
          </p:nvPr>
        </p:nvSpPr>
        <p:spPr>
          <a:xfrm>
            <a:off x="228600" y="1600200"/>
            <a:ext cx="4267200" cy="5029200"/>
          </a:xfrm>
        </p:spPr>
        <p:txBody>
          <a:bodyPr>
            <a:normAutofit fontScale="92500" lnSpcReduction="20000"/>
          </a:bodyPr>
          <a:lstStyle/>
          <a:p>
            <a:r>
              <a:rPr lang="en-US" dirty="0" smtClean="0"/>
              <a:t>The United States Navy won a dramatic victory at Midway Island in 1942.  In the Battle of Midway (termed the “Miracle at Midway”), American naval forces defeated a much larger Japanese force as it prepared to seize Midway Island.  Coming only a few months after Pearl Harbor, a Japanese victory at Midway would have enabled Japan to launch an assault on Hawaii.   The American victory ended the Japanese threat to Hawaii, sank several aircraft carriers, and allowed Americans to begin their “island hopping campaign.”</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752600"/>
            <a:ext cx="4038600" cy="3069336"/>
          </a:xfrm>
        </p:spPr>
      </p:pic>
      <p:sp>
        <p:nvSpPr>
          <p:cNvPr id="6" name="Rounded Rectangle 5"/>
          <p:cNvSpPr/>
          <p:nvPr/>
        </p:nvSpPr>
        <p:spPr>
          <a:xfrm>
            <a:off x="4495800" y="4800600"/>
            <a:ext cx="4343400" cy="15240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dirty="0" smtClean="0"/>
              <a:t>At the battle of Midway Island, the United States Navy happened upon a large portion of the Japanese fleet as they prepared to attack Midway Island.  Several aircraft carriers were sunk, and the Japanese Navy was crippled going forward.  No attack on Hawaii would be generated. </a:t>
            </a:r>
            <a:endParaRPr lang="en-US" dirty="0"/>
          </a:p>
        </p:txBody>
      </p:sp>
    </p:spTree>
    <p:extLst>
      <p:ext uri="{BB962C8B-B14F-4D97-AF65-F5344CB8AC3E}">
        <p14:creationId xmlns:p14="http://schemas.microsoft.com/office/powerpoint/2010/main" val="33397456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500" dirty="0" smtClean="0">
                <a:solidFill>
                  <a:schemeClr val="tx1"/>
                </a:solidFill>
              </a:rPr>
              <a:t>Turning Points in the Pacific: </a:t>
            </a:r>
            <a:br>
              <a:rPr lang="en-US" sz="4500" dirty="0" smtClean="0">
                <a:solidFill>
                  <a:schemeClr val="tx1"/>
                </a:solidFill>
              </a:rPr>
            </a:br>
            <a:r>
              <a:rPr lang="en-US" sz="4500" dirty="0" smtClean="0">
                <a:solidFill>
                  <a:schemeClr val="tx1"/>
                </a:solidFill>
              </a:rPr>
              <a:t>The Battles of Iwo Jima and Okinawa</a:t>
            </a:r>
            <a:endParaRPr lang="en-US" sz="4500" dirty="0">
              <a:solidFill>
                <a:schemeClr val="tx1"/>
              </a:solidFill>
            </a:endParaRPr>
          </a:p>
        </p:txBody>
      </p:sp>
      <p:sp>
        <p:nvSpPr>
          <p:cNvPr id="3" name="Content Placeholder 2"/>
          <p:cNvSpPr>
            <a:spLocks noGrp="1"/>
          </p:cNvSpPr>
          <p:nvPr>
            <p:ph sz="half" idx="1"/>
          </p:nvPr>
        </p:nvSpPr>
        <p:spPr>
          <a:xfrm>
            <a:off x="152400" y="1600200"/>
            <a:ext cx="4343400" cy="4953000"/>
          </a:xfrm>
        </p:spPr>
        <p:txBody>
          <a:bodyPr>
            <a:normAutofit lnSpcReduction="10000"/>
          </a:bodyPr>
          <a:lstStyle/>
          <a:p>
            <a:r>
              <a:rPr lang="en-US" dirty="0" smtClean="0"/>
              <a:t>The United States Marines amphibious landings at Iwo Jima and Okinawa brought American forces closer than ever to Japan, but both invasions cost thousands of American lives and even more Japanese lives.  Japanese soldiers fought fiercely over every square inch of the islands, fighting to the death.  The Japanese soldiers – and many civilians – committed suicide rather than surrender to the United States military.</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839162" y="1600200"/>
            <a:ext cx="3656675" cy="4525963"/>
          </a:xfrm>
        </p:spPr>
      </p:pic>
    </p:spTree>
    <p:extLst>
      <p:ext uri="{BB962C8B-B14F-4D97-AF65-F5344CB8AC3E}">
        <p14:creationId xmlns:p14="http://schemas.microsoft.com/office/powerpoint/2010/main" val="10580640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1"/>
                </a:solidFill>
              </a:rPr>
              <a:t>Turning Points in the Pacific: Atomic Bombs</a:t>
            </a:r>
            <a:endParaRPr lang="en-US" dirty="0">
              <a:solidFill>
                <a:schemeClr val="tx1"/>
              </a:solidFill>
            </a:endParaRPr>
          </a:p>
        </p:txBody>
      </p:sp>
      <p:sp>
        <p:nvSpPr>
          <p:cNvPr id="3" name="Content Placeholder 2"/>
          <p:cNvSpPr>
            <a:spLocks noGrp="1"/>
          </p:cNvSpPr>
          <p:nvPr>
            <p:ph sz="half" idx="1"/>
          </p:nvPr>
        </p:nvSpPr>
        <p:spPr/>
        <p:txBody>
          <a:bodyPr>
            <a:normAutofit fontScale="92500"/>
          </a:bodyPr>
          <a:lstStyle/>
          <a:p>
            <a:r>
              <a:rPr lang="en-US" dirty="0" smtClean="0"/>
              <a:t>Facing the prospects of horrendous American and Japanese casualties if American forces were required to invade Japan itself, President Harry S Truman ordered the use of atomic bombs on the Japanese cities of Hiroshima and Nagasaki in August of 1945.  In both cities, hundreds of thousands of Japanese were killed.  Shortly after the bombs were dropped, Japan surrendered.</a:t>
            </a:r>
            <a:endParaRPr lang="en-US" dirty="0"/>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979065" y="1600200"/>
            <a:ext cx="3376869" cy="4525963"/>
          </a:xfrm>
        </p:spPr>
      </p:pic>
    </p:spTree>
    <p:extLst>
      <p:ext uri="{BB962C8B-B14F-4D97-AF65-F5344CB8AC3E}">
        <p14:creationId xmlns:p14="http://schemas.microsoft.com/office/powerpoint/2010/main" val="41951151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12176910"/>
          </a:xfrm>
          <a:prstGeom prst="rect">
            <a:avLst/>
          </a:prstGeom>
        </p:spPr>
      </p:pic>
      <p:sp>
        <p:nvSpPr>
          <p:cNvPr id="2" name="Title 1"/>
          <p:cNvSpPr>
            <a:spLocks noGrp="1"/>
          </p:cNvSpPr>
          <p:nvPr>
            <p:ph type="title"/>
          </p:nvPr>
        </p:nvSpPr>
        <p:spPr/>
        <p:txBody>
          <a:bodyPr/>
          <a:lstStyle/>
          <a:p>
            <a:r>
              <a:rPr lang="en-US" dirty="0" smtClean="0"/>
              <a:t>World War II on the Homefront</a:t>
            </a:r>
            <a:endParaRPr lang="en-US" dirty="0"/>
          </a:p>
        </p:txBody>
      </p:sp>
      <p:sp>
        <p:nvSpPr>
          <p:cNvPr id="3" name="Text Placeholder 2"/>
          <p:cNvSpPr>
            <a:spLocks noGrp="1"/>
          </p:cNvSpPr>
          <p:nvPr>
            <p:ph type="body" idx="1"/>
          </p:nvPr>
        </p:nvSpPr>
        <p:spPr>
          <a:xfrm>
            <a:off x="571500" y="4114800"/>
            <a:ext cx="8001000" cy="548640"/>
          </a:xfrm>
        </p:spPr>
        <p:txBody>
          <a:bodyPr/>
          <a:lstStyle/>
          <a:p>
            <a:r>
              <a:rPr lang="en-US" dirty="0" smtClean="0"/>
              <a:t>Americans Work to Defeat the Axis Powers, 1941 - 1945</a:t>
            </a:r>
            <a:endParaRPr lang="en-US" dirty="0"/>
          </a:p>
        </p:txBody>
      </p:sp>
    </p:spTree>
    <p:extLst>
      <p:ext uri="{BB962C8B-B14F-4D97-AF65-F5344CB8AC3E}">
        <p14:creationId xmlns:p14="http://schemas.microsoft.com/office/powerpoint/2010/main" val="11117050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African-Americans in World War II</a:t>
            </a:r>
            <a:endParaRPr lang="en-US" dirty="0">
              <a:solidFill>
                <a:schemeClr val="tx1"/>
              </a:solidFill>
            </a:endParaRPr>
          </a:p>
        </p:txBody>
      </p:sp>
      <p:sp>
        <p:nvSpPr>
          <p:cNvPr id="3" name="Content Placeholder 2"/>
          <p:cNvSpPr>
            <a:spLocks noGrp="1"/>
          </p:cNvSpPr>
          <p:nvPr>
            <p:ph sz="half" idx="1"/>
          </p:nvPr>
        </p:nvSpPr>
        <p:spPr>
          <a:xfrm>
            <a:off x="228600" y="1600200"/>
            <a:ext cx="4267200" cy="4953000"/>
          </a:xfrm>
        </p:spPr>
        <p:txBody>
          <a:bodyPr>
            <a:normAutofit fontScale="92500" lnSpcReduction="10000"/>
          </a:bodyPr>
          <a:lstStyle/>
          <a:p>
            <a:r>
              <a:rPr lang="en-US" dirty="0" smtClean="0"/>
              <a:t>African-Americans generally served in segregated military units and were assigned to noncombat roles during World War II. </a:t>
            </a:r>
          </a:p>
          <a:p>
            <a:r>
              <a:rPr lang="en-US" dirty="0" smtClean="0"/>
              <a:t>African-Americans demanded an integrated military, and won gains in this regard, particularly in the US Navy.   Several ships were integrated on an experimental basis during the war. </a:t>
            </a:r>
          </a:p>
          <a:p>
            <a:r>
              <a:rPr lang="en-US" dirty="0" smtClean="0"/>
              <a:t>African-Americans demanded that they be allowed to take positions other than mess hall attendants and stevedores.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44460" y="1600200"/>
            <a:ext cx="3246080" cy="4525963"/>
          </a:xfrm>
        </p:spPr>
      </p:pic>
    </p:spTree>
    <p:extLst>
      <p:ext uri="{BB962C8B-B14F-4D97-AF65-F5344CB8AC3E}">
        <p14:creationId xmlns:p14="http://schemas.microsoft.com/office/powerpoint/2010/main" val="316024388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African-Americans: The Tuskegee Airmen</a:t>
            </a:r>
            <a:endParaRPr lang="en-US" dirty="0">
              <a:solidFill>
                <a:schemeClr val="tx1"/>
              </a:solidFill>
            </a:endParaRPr>
          </a:p>
        </p:txBody>
      </p:sp>
      <p:sp>
        <p:nvSpPr>
          <p:cNvPr id="3" name="Content Placeholder 2"/>
          <p:cNvSpPr>
            <a:spLocks noGrp="1"/>
          </p:cNvSpPr>
          <p:nvPr>
            <p:ph sz="half" idx="1"/>
          </p:nvPr>
        </p:nvSpPr>
        <p:spPr>
          <a:xfrm>
            <a:off x="27709" y="1600200"/>
            <a:ext cx="4038600" cy="4525963"/>
          </a:xfrm>
        </p:spPr>
        <p:txBody>
          <a:bodyPr>
            <a:normAutofit fontScale="92500"/>
          </a:bodyPr>
          <a:lstStyle/>
          <a:p>
            <a:r>
              <a:rPr lang="en-US" dirty="0" smtClean="0"/>
              <a:t>Serving in an all black segregated unit during the war, the Tuskegee Airmen flew with distinction over Europe during World War II.  The men were assigned to protect the slow moving, heavy bombers of the US Army Air Corps.  During World War II, they were responsible for the safe conduct of these bombers, and also fought off the German </a:t>
            </a:r>
            <a:r>
              <a:rPr lang="en-US" i="1" dirty="0" smtClean="0"/>
              <a:t>Luftwaffe</a:t>
            </a:r>
            <a:r>
              <a:rPr lang="en-US" dirty="0" smtClean="0"/>
              <a:t>.  Benjamin Davis was the leader. </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00800" y="3024018"/>
            <a:ext cx="2533439" cy="191908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2400" y="4572000"/>
            <a:ext cx="3371850" cy="2116127"/>
          </a:xfrm>
          <a:prstGeom prst="rect">
            <a:avLst/>
          </a:prstGeom>
        </p:spPr>
      </p:pic>
      <p:pic>
        <p:nvPicPr>
          <p:cNvPr id="5" name="Content Placeholder 4"/>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rot="21019961">
            <a:off x="4037982" y="1620155"/>
            <a:ext cx="2325338" cy="3223764"/>
          </a:xfrm>
        </p:spPr>
      </p:pic>
    </p:spTree>
    <p:extLst>
      <p:ext uri="{BB962C8B-B14F-4D97-AF65-F5344CB8AC3E}">
        <p14:creationId xmlns:p14="http://schemas.microsoft.com/office/powerpoint/2010/main" val="397313523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Japanese Americans: The Nisei Regiments</a:t>
            </a:r>
            <a:endParaRPr lang="en-US" dirty="0">
              <a:solidFill>
                <a:schemeClr val="tx1"/>
              </a:solidFill>
            </a:endParaRPr>
          </a:p>
        </p:txBody>
      </p:sp>
      <p:sp>
        <p:nvSpPr>
          <p:cNvPr id="3" name="Content Placeholder 2"/>
          <p:cNvSpPr>
            <a:spLocks noGrp="1"/>
          </p:cNvSpPr>
          <p:nvPr>
            <p:ph sz="half" idx="1"/>
          </p:nvPr>
        </p:nvSpPr>
        <p:spPr>
          <a:xfrm>
            <a:off x="0" y="1600200"/>
            <a:ext cx="4495800" cy="5105400"/>
          </a:xfrm>
        </p:spPr>
        <p:txBody>
          <a:bodyPr>
            <a:normAutofit fontScale="92500" lnSpcReduction="10000"/>
          </a:bodyPr>
          <a:lstStyle/>
          <a:p>
            <a:r>
              <a:rPr lang="en-US" dirty="0" smtClean="0"/>
              <a:t>During World War II, most Japanese Americans were rounded up and forced into “relocation camps” where the United States government imprisoned them as a threat to the community.  (Interestingly, no German-Americans or Italian-Americans suffered this fate…)  Within the camps, some Japanese Americans – the </a:t>
            </a:r>
            <a:r>
              <a:rPr lang="en-US" i="1" dirty="0" smtClean="0"/>
              <a:t>Nisei –</a:t>
            </a:r>
            <a:r>
              <a:rPr lang="en-US" dirty="0" smtClean="0"/>
              <a:t> were organized to fight the Axis Powers.  Usually these troops were deployed to the Italian Front in Europe, or to the North African/European theatres of war, rather than to the Pacific.   The soldier to the right was serving in France, after D-Day.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876800" y="1752336"/>
            <a:ext cx="3749517" cy="4419864"/>
          </a:xfrm>
        </p:spPr>
      </p:pic>
    </p:spTree>
    <p:extLst>
      <p:ext uri="{BB962C8B-B14F-4D97-AF65-F5344CB8AC3E}">
        <p14:creationId xmlns:p14="http://schemas.microsoft.com/office/powerpoint/2010/main" val="41528470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Navajo Code Talkers</a:t>
            </a:r>
            <a:endParaRPr lang="en-US" dirty="0">
              <a:solidFill>
                <a:schemeClr val="tx1"/>
              </a:solidFill>
            </a:endParaRPr>
          </a:p>
        </p:txBody>
      </p:sp>
      <p:sp>
        <p:nvSpPr>
          <p:cNvPr id="3" name="Content Placeholder 2"/>
          <p:cNvSpPr>
            <a:spLocks noGrp="1"/>
          </p:cNvSpPr>
          <p:nvPr>
            <p:ph sz="half" idx="1"/>
          </p:nvPr>
        </p:nvSpPr>
        <p:spPr>
          <a:xfrm>
            <a:off x="228600" y="1600200"/>
            <a:ext cx="4267200" cy="5105400"/>
          </a:xfrm>
        </p:spPr>
        <p:txBody>
          <a:bodyPr>
            <a:normAutofit fontScale="92500" lnSpcReduction="10000"/>
          </a:bodyPr>
          <a:lstStyle/>
          <a:p>
            <a:r>
              <a:rPr lang="en-US" dirty="0" smtClean="0"/>
              <a:t>The Navajo Indians who served in World War II offered the United States a unique gift – a code that was never broken by the Japanese.  Using their own dying language, members of the Navajo tribe came up with a secret code in order to relay messages during battles.  For each letter of the alphabet, they assigned a Navajo word.  The Navajo word for apple, for example, might mean “A.”  Since no one in Japan spoke the Navajo language, the code was never broken. This is another example of strength through diversity in American history.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99708" y="1676400"/>
            <a:ext cx="4038600" cy="3028950"/>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18887">
            <a:off x="5268100" y="3761557"/>
            <a:ext cx="3123508" cy="2546475"/>
          </a:xfrm>
          <a:prstGeom prst="rect">
            <a:avLst/>
          </a:prstGeom>
        </p:spPr>
      </p:pic>
    </p:spTree>
    <p:extLst>
      <p:ext uri="{BB962C8B-B14F-4D97-AF65-F5344CB8AC3E}">
        <p14:creationId xmlns:p14="http://schemas.microsoft.com/office/powerpoint/2010/main" val="5542906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Mexican-Americans in World War II</a:t>
            </a:r>
            <a:endParaRPr lang="en-US" dirty="0">
              <a:solidFill>
                <a:schemeClr val="tx1"/>
              </a:solidFill>
            </a:endParaRPr>
          </a:p>
        </p:txBody>
      </p:sp>
      <p:sp>
        <p:nvSpPr>
          <p:cNvPr id="3" name="Content Placeholder 2"/>
          <p:cNvSpPr>
            <a:spLocks noGrp="1"/>
          </p:cNvSpPr>
          <p:nvPr>
            <p:ph sz="half" idx="1"/>
          </p:nvPr>
        </p:nvSpPr>
        <p:spPr/>
        <p:txBody>
          <a:bodyPr>
            <a:normAutofit fontScale="92500" lnSpcReduction="10000"/>
          </a:bodyPr>
          <a:lstStyle/>
          <a:p>
            <a:r>
              <a:rPr lang="en-US" dirty="0" smtClean="0"/>
              <a:t>Mexican-Americans joined the United States Armed Forces and served in integrated regiments throughout the war.  The United States and Mexico organized the “Bracero Program” during World War II, in order to fill jobs in the defense industry.  With millions of Americans serving in the military, jobs in military production, factory work, and agricultural labor were filled by immigrants, invited by the government to the United States. </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9200" y="1600200"/>
            <a:ext cx="3733800" cy="2652554"/>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0" y="3864321"/>
            <a:ext cx="3726873" cy="2965970"/>
          </a:xfrm>
          <a:prstGeom prst="rect">
            <a:avLst/>
          </a:prstGeom>
        </p:spPr>
      </p:pic>
      <p:pic>
        <p:nvPicPr>
          <p:cNvPr id="5" name="Content Placeholder 4"/>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rot="760384">
            <a:off x="4698612" y="1596871"/>
            <a:ext cx="2514600" cy="3517446"/>
          </a:xfrm>
        </p:spPr>
      </p:pic>
    </p:spTree>
    <p:extLst>
      <p:ext uri="{BB962C8B-B14F-4D97-AF65-F5344CB8AC3E}">
        <p14:creationId xmlns:p14="http://schemas.microsoft.com/office/powerpoint/2010/main" val="14363367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World War II in Europe </a:t>
            </a:r>
            <a:endParaRPr lang="en-US" dirty="0">
              <a:solidFill>
                <a:schemeClr val="tx1"/>
              </a:solidFill>
            </a:endParaRPr>
          </a:p>
        </p:txBody>
      </p:sp>
      <p:sp>
        <p:nvSpPr>
          <p:cNvPr id="4" name="Content Placeholder 3"/>
          <p:cNvSpPr>
            <a:spLocks noGrp="1"/>
          </p:cNvSpPr>
          <p:nvPr>
            <p:ph sz="half" idx="1"/>
          </p:nvPr>
        </p:nvSpPr>
        <p:spPr>
          <a:xfrm>
            <a:off x="457200" y="1600200"/>
            <a:ext cx="4038600" cy="4953000"/>
          </a:xfrm>
        </p:spPr>
        <p:txBody>
          <a:bodyPr>
            <a:normAutofit fontScale="92500"/>
          </a:bodyPr>
          <a:lstStyle/>
          <a:p>
            <a:r>
              <a:rPr lang="en-US" dirty="0" smtClean="0"/>
              <a:t>World War II began with Hitler’s invasion of Poland in 1939. </a:t>
            </a:r>
          </a:p>
          <a:p>
            <a:r>
              <a:rPr lang="en-US" dirty="0" smtClean="0"/>
              <a:t>Hitler had signed a non-aggression pact with Joseph Stalin of the Soviet Union.</a:t>
            </a:r>
          </a:p>
          <a:p>
            <a:r>
              <a:rPr lang="en-US" dirty="0" smtClean="0"/>
              <a:t>As Hitler invaded Poland from the West, Stalin’s Red Army invaded Estonia, Latvia, and Lithuania – before invading Poland from the East. </a:t>
            </a:r>
          </a:p>
          <a:p>
            <a:r>
              <a:rPr lang="en-US" dirty="0" smtClean="0"/>
              <a:t>England and France declared war on Nazi Germany. </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419600" y="1524000"/>
            <a:ext cx="4620126" cy="4800600"/>
          </a:xfrm>
        </p:spPr>
      </p:pic>
    </p:spTree>
    <p:extLst>
      <p:ext uri="{BB962C8B-B14F-4D97-AF65-F5344CB8AC3E}">
        <p14:creationId xmlns:p14="http://schemas.microsoft.com/office/powerpoint/2010/main" val="337837313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1"/>
                </a:solidFill>
              </a:rPr>
              <a:t>Homefront: The Transition to a War Economy</a:t>
            </a:r>
            <a:endParaRPr lang="en-US" dirty="0">
              <a:solidFill>
                <a:schemeClr val="tx1"/>
              </a:solidFill>
            </a:endParaRPr>
          </a:p>
        </p:txBody>
      </p:sp>
      <p:sp>
        <p:nvSpPr>
          <p:cNvPr id="3" name="Content Placeholder 2"/>
          <p:cNvSpPr>
            <a:spLocks noGrp="1"/>
          </p:cNvSpPr>
          <p:nvPr>
            <p:ph sz="half" idx="1"/>
          </p:nvPr>
        </p:nvSpPr>
        <p:spPr/>
        <p:txBody>
          <a:bodyPr/>
          <a:lstStyle/>
          <a:p>
            <a:r>
              <a:rPr lang="en-US" dirty="0" smtClean="0"/>
              <a:t>The United States government worked hard to forge a close working relationship with industries in order to allocate resources effectively.</a:t>
            </a:r>
          </a:p>
          <a:p>
            <a:r>
              <a:rPr lang="en-US" dirty="0" smtClean="0"/>
              <a:t>Businesses were encouraged to retool from peacetime to wartime production.  For example, making tanks or airplanes rather than automobiles.</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267200" y="1600200"/>
            <a:ext cx="4038600" cy="3121446"/>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28021">
            <a:off x="4626092" y="3909797"/>
            <a:ext cx="3733800" cy="2822058"/>
          </a:xfrm>
          <a:prstGeom prst="rect">
            <a:avLst/>
          </a:prstGeom>
        </p:spPr>
      </p:pic>
    </p:spTree>
    <p:extLst>
      <p:ext uri="{BB962C8B-B14F-4D97-AF65-F5344CB8AC3E}">
        <p14:creationId xmlns:p14="http://schemas.microsoft.com/office/powerpoint/2010/main" val="417933576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Homefront: Rationing Goods</a:t>
            </a:r>
            <a:endParaRPr lang="en-US" dirty="0">
              <a:solidFill>
                <a:schemeClr val="tx1"/>
              </a:solidFill>
            </a:endParaRPr>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rot="603090">
            <a:off x="6248400" y="1600200"/>
            <a:ext cx="2457450" cy="3238500"/>
          </a:xfrm>
        </p:spPr>
      </p:pic>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rot="20960522">
            <a:off x="5002073" y="1611392"/>
            <a:ext cx="1530713" cy="3770230"/>
          </a:xfr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88554">
            <a:off x="6639010" y="3605462"/>
            <a:ext cx="2322195" cy="29210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8200" y="3200399"/>
            <a:ext cx="2311565" cy="3219450"/>
          </a:xfrm>
          <a:prstGeom prst="rect">
            <a:avLst/>
          </a:prstGeom>
        </p:spPr>
      </p:pic>
      <p:sp>
        <p:nvSpPr>
          <p:cNvPr id="9" name="Rounded Rectangle 8"/>
          <p:cNvSpPr/>
          <p:nvPr/>
        </p:nvSpPr>
        <p:spPr>
          <a:xfrm>
            <a:off x="228600" y="1655617"/>
            <a:ext cx="4191000" cy="474345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sz="2400" dirty="0" smtClean="0"/>
              <a:t>Americans were forced to ration certain goods during World War II to be certain that no shortages of war supplies and materials emerged.  Essential products for the war effort could not be purchased without rationing coupons, and even then, severe controls were placed on the amount of a certain product one could have.  Price controls were also set.  Rationed goods included gasoline, rubber goods, shoes, sugar, meat, coffee, tires, and many, many other products. </a:t>
            </a:r>
            <a:endParaRPr lang="en-US" sz="2400" dirty="0"/>
          </a:p>
        </p:txBody>
      </p:sp>
    </p:spTree>
    <p:extLst>
      <p:ext uri="{BB962C8B-B14F-4D97-AF65-F5344CB8AC3E}">
        <p14:creationId xmlns:p14="http://schemas.microsoft.com/office/powerpoint/2010/main" val="234325800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56717">
            <a:off x="5115583" y="4030257"/>
            <a:ext cx="1758293" cy="2505568"/>
          </a:xfrm>
          <a:prstGeom prst="rect">
            <a:avLst/>
          </a:prstGeom>
        </p:spPr>
      </p:pic>
      <p:sp>
        <p:nvSpPr>
          <p:cNvPr id="2" name="Title 1"/>
          <p:cNvSpPr>
            <a:spLocks noGrp="1"/>
          </p:cNvSpPr>
          <p:nvPr>
            <p:ph type="title"/>
          </p:nvPr>
        </p:nvSpPr>
        <p:spPr/>
        <p:txBody>
          <a:bodyPr>
            <a:normAutofit fontScale="90000"/>
          </a:bodyPr>
          <a:lstStyle/>
          <a:p>
            <a:r>
              <a:rPr lang="en-US" dirty="0" smtClean="0">
                <a:solidFill>
                  <a:schemeClr val="tx1"/>
                </a:solidFill>
              </a:rPr>
              <a:t>Homefront: Raising Money with War Bonds</a:t>
            </a:r>
            <a:endParaRPr lang="en-US" dirty="0">
              <a:solidFill>
                <a:schemeClr val="tx1"/>
              </a:solidFill>
            </a:endParaRPr>
          </a:p>
        </p:txBody>
      </p:sp>
      <p:sp>
        <p:nvSpPr>
          <p:cNvPr id="3" name="Content Placeholder 2"/>
          <p:cNvSpPr>
            <a:spLocks noGrp="1"/>
          </p:cNvSpPr>
          <p:nvPr>
            <p:ph sz="half" idx="1"/>
          </p:nvPr>
        </p:nvSpPr>
        <p:spPr>
          <a:xfrm>
            <a:off x="228600" y="1600200"/>
            <a:ext cx="4267200" cy="5029200"/>
          </a:xfrm>
        </p:spPr>
        <p:txBody>
          <a:bodyPr>
            <a:normAutofit/>
          </a:bodyPr>
          <a:lstStyle/>
          <a:p>
            <a:r>
              <a:rPr lang="en-US" dirty="0" smtClean="0"/>
              <a:t>Money was raised in order to conduct the war effort by selling war bonds.  Americans were encouraged to spend as much as they could for the war effort, with the expectation that the bonds could be redeemed after the war had been concluded victoriously.</a:t>
            </a:r>
          </a:p>
          <a:p>
            <a:r>
              <a:rPr lang="en-US" dirty="0" smtClean="0"/>
              <a:t>The income tax, established by the 16</a:t>
            </a:r>
            <a:r>
              <a:rPr lang="en-US" baseline="30000" dirty="0" smtClean="0"/>
              <a:t>th</a:t>
            </a:r>
            <a:r>
              <a:rPr lang="en-US" dirty="0" smtClean="0"/>
              <a:t> Amendment in 1913, was also used to fund the war efforts.</a:t>
            </a:r>
            <a:endParaRPr lang="en-US" dirty="0"/>
          </a:p>
        </p:txBody>
      </p:sp>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800600" y="1485153"/>
            <a:ext cx="2133600" cy="2963334"/>
          </a:xfr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78654">
            <a:off x="6780350" y="1615375"/>
            <a:ext cx="1851380" cy="250186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16265" y="4038600"/>
            <a:ext cx="1779550" cy="2488882"/>
          </a:xfrm>
          <a:prstGeom prst="rect">
            <a:avLst/>
          </a:prstGeom>
        </p:spPr>
      </p:pic>
    </p:spTree>
    <p:extLst>
      <p:ext uri="{BB962C8B-B14F-4D97-AF65-F5344CB8AC3E}">
        <p14:creationId xmlns:p14="http://schemas.microsoft.com/office/powerpoint/2010/main" val="55408211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Homefront: Women and Volunteers</a:t>
            </a:r>
            <a:endParaRPr lang="en-US" dirty="0">
              <a:solidFill>
                <a:schemeClr val="tx1"/>
              </a:solidFill>
            </a:endParaRPr>
          </a:p>
        </p:txBody>
      </p:sp>
      <p:sp>
        <p:nvSpPr>
          <p:cNvPr id="3" name="Content Placeholder 2"/>
          <p:cNvSpPr>
            <a:spLocks noGrp="1"/>
          </p:cNvSpPr>
          <p:nvPr>
            <p:ph sz="half" idx="1"/>
          </p:nvPr>
        </p:nvSpPr>
        <p:spPr>
          <a:xfrm>
            <a:off x="304800" y="1600200"/>
            <a:ext cx="4191000" cy="5029200"/>
          </a:xfrm>
        </p:spPr>
        <p:txBody>
          <a:bodyPr>
            <a:normAutofit lnSpcReduction="10000"/>
          </a:bodyPr>
          <a:lstStyle/>
          <a:p>
            <a:r>
              <a:rPr lang="en-US" dirty="0" smtClean="0"/>
              <a:t>More women and minorities entered into the labor force.  With over 15 Million men and women serving abroad as a part of the US Military effort, women were asked to volunteer to help run factories all across America.  The “Rosie the Riveter” campaign of the World War II period encouraged millions of women to take on jobs slightly outside the realm of traditional gender roles.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05400" y="1676400"/>
            <a:ext cx="3459334" cy="4525963"/>
          </a:xfrm>
        </p:spPr>
      </p:pic>
    </p:spTree>
    <p:extLst>
      <p:ext uri="{BB962C8B-B14F-4D97-AF65-F5344CB8AC3E}">
        <p14:creationId xmlns:p14="http://schemas.microsoft.com/office/powerpoint/2010/main" val="116584439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1"/>
                </a:solidFill>
              </a:rPr>
              <a:t>Homefront: Women Work to Win World War II</a:t>
            </a:r>
            <a:endParaRPr lang="en-US" dirty="0">
              <a:solidFill>
                <a:schemeClr val="tx1"/>
              </a:solidFill>
            </a:endParaRPr>
          </a:p>
        </p:txBody>
      </p:sp>
      <p:sp>
        <p:nvSpPr>
          <p:cNvPr id="3" name="Content Placeholder 2"/>
          <p:cNvSpPr>
            <a:spLocks noGrp="1"/>
          </p:cNvSpPr>
          <p:nvPr>
            <p:ph sz="half" idx="1"/>
          </p:nvPr>
        </p:nvSpPr>
        <p:spPr>
          <a:xfrm>
            <a:off x="152400" y="1600200"/>
            <a:ext cx="4876800" cy="5181600"/>
          </a:xfrm>
        </p:spPr>
        <p:txBody>
          <a:bodyPr>
            <a:normAutofit lnSpcReduction="10000"/>
          </a:bodyPr>
          <a:lstStyle/>
          <a:p>
            <a:r>
              <a:rPr lang="en-US" dirty="0" smtClean="0"/>
              <a:t>Women increasingly took jobs within the workforce during World War II.  With so many men serving in the military, women were relied upon to operate factories and meet the demands of the War Production Board.</a:t>
            </a:r>
          </a:p>
          <a:p>
            <a:r>
              <a:rPr lang="en-US" dirty="0" smtClean="0"/>
              <a:t>Women also served in the military during World War II, mostly in non-combat roles.  The Women’s Air Corps (WAC) and The Women Accepted for Volunteer Emergency Service (WAVES) played crucial non-combat roles in the US Military.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29200" y="1676400"/>
            <a:ext cx="3648075" cy="4800688"/>
          </a:xfrm>
        </p:spPr>
      </p:pic>
    </p:spTree>
    <p:extLst>
      <p:ext uri="{BB962C8B-B14F-4D97-AF65-F5344CB8AC3E}">
        <p14:creationId xmlns:p14="http://schemas.microsoft.com/office/powerpoint/2010/main" val="104642874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dirty="0" smtClean="0">
                <a:solidFill>
                  <a:schemeClr val="tx1"/>
                </a:solidFill>
              </a:rPr>
              <a:t>Homefront: African-Americans &amp; the Double-V Campaign: Victory over Fascism and Racism</a:t>
            </a:r>
            <a:endParaRPr lang="en-US" sz="4400" dirty="0">
              <a:solidFill>
                <a:schemeClr val="tx1"/>
              </a:solidFill>
            </a:endParaRPr>
          </a:p>
        </p:txBody>
      </p:sp>
      <p:sp>
        <p:nvSpPr>
          <p:cNvPr id="3" name="Content Placeholder 2"/>
          <p:cNvSpPr>
            <a:spLocks noGrp="1"/>
          </p:cNvSpPr>
          <p:nvPr>
            <p:ph sz="half" idx="1"/>
          </p:nvPr>
        </p:nvSpPr>
        <p:spPr>
          <a:xfrm>
            <a:off x="152400" y="1600200"/>
            <a:ext cx="5257800" cy="5105400"/>
          </a:xfrm>
        </p:spPr>
        <p:txBody>
          <a:bodyPr>
            <a:normAutofit/>
          </a:bodyPr>
          <a:lstStyle/>
          <a:p>
            <a:r>
              <a:rPr lang="en-US" dirty="0" smtClean="0"/>
              <a:t>Just as they had during World War I, when the “Great Migration” caused many African-Americans to relocate to major Northern cities, black Americans worked in the defense industries during World War II.  </a:t>
            </a:r>
          </a:p>
          <a:p>
            <a:r>
              <a:rPr lang="en-US" dirty="0" smtClean="0"/>
              <a:t>The Double-V campaign of African Americans was both a military and a social movement, fighting for victories over fascism abroad and over racism in the United States.   Defeating both the Axis Powers </a:t>
            </a:r>
            <a:r>
              <a:rPr lang="en-US" i="1" u="sng" dirty="0" smtClean="0">
                <a:effectLst>
                  <a:outerShdw blurRad="38100" dist="38100" dir="2700000" algn="tl">
                    <a:srgbClr val="000000">
                      <a:alpha val="43137"/>
                    </a:srgbClr>
                  </a:outerShdw>
                </a:effectLst>
              </a:rPr>
              <a:t>and</a:t>
            </a:r>
            <a:r>
              <a:rPr lang="en-US" dirty="0" smtClean="0"/>
              <a:t> “Jim Crow” was the goal of African-Americans during World War II.</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562600" y="1600200"/>
            <a:ext cx="3311610" cy="5105400"/>
          </a:xfrm>
        </p:spPr>
      </p:pic>
    </p:spTree>
    <p:extLst>
      <p:ext uri="{BB962C8B-B14F-4D97-AF65-F5344CB8AC3E}">
        <p14:creationId xmlns:p14="http://schemas.microsoft.com/office/powerpoint/2010/main" val="142773278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Homefront: Japanese Internment Camps</a:t>
            </a:r>
            <a:endParaRPr lang="en-US" dirty="0">
              <a:solidFill>
                <a:schemeClr val="tx1"/>
              </a:solidFill>
            </a:endParaRPr>
          </a:p>
        </p:txBody>
      </p:sp>
      <p:sp>
        <p:nvSpPr>
          <p:cNvPr id="3" name="Content Placeholder 2"/>
          <p:cNvSpPr>
            <a:spLocks noGrp="1"/>
          </p:cNvSpPr>
          <p:nvPr>
            <p:ph sz="half" idx="1"/>
          </p:nvPr>
        </p:nvSpPr>
        <p:spPr>
          <a:xfrm>
            <a:off x="152400" y="1600200"/>
            <a:ext cx="4343400" cy="5105400"/>
          </a:xfrm>
        </p:spPr>
        <p:txBody>
          <a:bodyPr>
            <a:normAutofit fontScale="92500" lnSpcReduction="10000"/>
          </a:bodyPr>
          <a:lstStyle/>
          <a:p>
            <a:r>
              <a:rPr lang="en-US" dirty="0" smtClean="0"/>
              <a:t>Japanese-Americans were rounded up, robbed of their possessions and their property, and forced into relocation camps all across the desert West. </a:t>
            </a:r>
          </a:p>
          <a:p>
            <a:r>
              <a:rPr lang="en-US" dirty="0" smtClean="0"/>
              <a:t>Strong anti-Japanese sentiment, especially after Pearl Harbor, was a cause of this policy.</a:t>
            </a:r>
          </a:p>
          <a:p>
            <a:r>
              <a:rPr lang="en-US" dirty="0" smtClean="0"/>
              <a:t>Many Americans falsely accused Japanese-Americans of disloyalty.  Japanese-Americans, in general, supported American war goals.  Some Japanese </a:t>
            </a:r>
            <a:r>
              <a:rPr lang="en-US" i="1" dirty="0" smtClean="0"/>
              <a:t>Nisei </a:t>
            </a:r>
            <a:r>
              <a:rPr lang="en-US" dirty="0" smtClean="0"/>
              <a:t>even joined the US Military and served in the army.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752600"/>
            <a:ext cx="4038600" cy="3122109"/>
          </a:xfr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97301" y="4281054"/>
            <a:ext cx="2619123" cy="205739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207184">
            <a:off x="4335509" y="4444241"/>
            <a:ext cx="2341411" cy="1971042"/>
          </a:xfrm>
          <a:prstGeom prst="rect">
            <a:avLst/>
          </a:prstGeom>
        </p:spPr>
      </p:pic>
    </p:spTree>
    <p:extLst>
      <p:ext uri="{BB962C8B-B14F-4D97-AF65-F5344CB8AC3E}">
        <p14:creationId xmlns:p14="http://schemas.microsoft.com/office/powerpoint/2010/main" val="31574575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Homefront: Japanese Internment Camps</a:t>
            </a:r>
            <a:endParaRPr lang="en-US" dirty="0">
              <a:solidFill>
                <a:schemeClr val="tx1"/>
              </a:solidFill>
            </a:endParaRPr>
          </a:p>
        </p:txBody>
      </p:sp>
      <p:sp>
        <p:nvSpPr>
          <p:cNvPr id="3" name="Content Placeholder 2"/>
          <p:cNvSpPr>
            <a:spLocks noGrp="1"/>
          </p:cNvSpPr>
          <p:nvPr>
            <p:ph sz="half" idx="1"/>
          </p:nvPr>
        </p:nvSpPr>
        <p:spPr>
          <a:xfrm>
            <a:off x="152400" y="1600200"/>
            <a:ext cx="4343400" cy="5029200"/>
          </a:xfrm>
        </p:spPr>
        <p:txBody>
          <a:bodyPr>
            <a:normAutofit fontScale="92500" lnSpcReduction="10000"/>
          </a:bodyPr>
          <a:lstStyle/>
          <a:p>
            <a:r>
              <a:rPr lang="en-US" dirty="0" smtClean="0"/>
              <a:t>Japanese Americans were relocated into internment camps scattered across the American West. </a:t>
            </a:r>
          </a:p>
          <a:p>
            <a:r>
              <a:rPr lang="en-US" dirty="0" smtClean="0"/>
              <a:t>Internment affected Japanese American populations along the West Coast.  The Supreme Court upheld the government’s right to restrict the liberties of Japanese-Americans living on the West Coast of the United States. </a:t>
            </a:r>
          </a:p>
          <a:p>
            <a:r>
              <a:rPr lang="en-US" dirty="0" smtClean="0"/>
              <a:t>In the 1980s, a public apology and financial compensation was granted to Japanese-Americans who had been imprisoned through the war.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572000" y="1752600"/>
            <a:ext cx="4462243" cy="4724400"/>
          </a:xfrm>
        </p:spPr>
      </p:pic>
    </p:spTree>
    <p:extLst>
      <p:ext uri="{BB962C8B-B14F-4D97-AF65-F5344CB8AC3E}">
        <p14:creationId xmlns:p14="http://schemas.microsoft.com/office/powerpoint/2010/main" val="68899249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solidFill>
                  <a:schemeClr val="tx1"/>
                </a:solidFill>
              </a:rPr>
              <a:t>World War II: Government Censorship and Propaganda Efforts to Support the War</a:t>
            </a:r>
            <a:endParaRPr lang="en-US" sz="4000" dirty="0">
              <a:solidFill>
                <a:schemeClr val="tx1"/>
              </a:solidFill>
            </a:endParaRPr>
          </a:p>
        </p:txBody>
      </p:sp>
      <p:sp>
        <p:nvSpPr>
          <p:cNvPr id="3" name="Content Placeholder 2"/>
          <p:cNvSpPr>
            <a:spLocks noGrp="1"/>
          </p:cNvSpPr>
          <p:nvPr>
            <p:ph sz="half" idx="1"/>
          </p:nvPr>
        </p:nvSpPr>
        <p:spPr>
          <a:xfrm>
            <a:off x="228600" y="1600200"/>
            <a:ext cx="4267200" cy="5105400"/>
          </a:xfrm>
        </p:spPr>
        <p:txBody>
          <a:bodyPr>
            <a:normAutofit/>
          </a:bodyPr>
          <a:lstStyle/>
          <a:p>
            <a:r>
              <a:rPr lang="en-US" dirty="0" smtClean="0"/>
              <a:t>The United States government maintained strict censorship of reporting of the war. </a:t>
            </a:r>
          </a:p>
          <a:p>
            <a:r>
              <a:rPr lang="en-US" dirty="0" smtClean="0"/>
              <a:t>Public morale and ad campaigns kept Americans focused on the war effort. </a:t>
            </a:r>
          </a:p>
          <a:p>
            <a:r>
              <a:rPr lang="en-US" dirty="0" smtClean="0"/>
              <a:t>The entertainment industry produced movies, plays, and shows that boosted morale and patriotic support for the war effort as well as portrayed the enemy in stereotypical ways.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961966" y="1600200"/>
            <a:ext cx="3790340" cy="5029200"/>
          </a:xfrm>
        </p:spPr>
      </p:pic>
    </p:spTree>
    <p:extLst>
      <p:ext uri="{BB962C8B-B14F-4D97-AF65-F5344CB8AC3E}">
        <p14:creationId xmlns:p14="http://schemas.microsoft.com/office/powerpoint/2010/main" val="177525578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Homefront: The Draft</a:t>
            </a:r>
            <a:endParaRPr lang="en-US" dirty="0">
              <a:solidFill>
                <a:schemeClr val="tx1"/>
              </a:solidFill>
            </a:endParaRPr>
          </a:p>
        </p:txBody>
      </p:sp>
      <p:sp>
        <p:nvSpPr>
          <p:cNvPr id="3" name="Content Placeholder 2"/>
          <p:cNvSpPr>
            <a:spLocks noGrp="1"/>
          </p:cNvSpPr>
          <p:nvPr>
            <p:ph sz="half" idx="1"/>
          </p:nvPr>
        </p:nvSpPr>
        <p:spPr/>
        <p:txBody>
          <a:bodyPr>
            <a:normAutofit lnSpcReduction="10000"/>
          </a:bodyPr>
          <a:lstStyle/>
          <a:p>
            <a:r>
              <a:rPr lang="en-US" dirty="0" smtClean="0"/>
              <a:t>The draft – created by the Selective Service Act – was used to provide personnel for the United States Military during World War II.  Millions of Americans volunteered for service in the United States military following Pearl Harbor.  Nevertheless, the draft compelled millions more to take up arms against the Axis Powers.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857115" y="1600200"/>
            <a:ext cx="3620770" cy="4525963"/>
          </a:xfrm>
        </p:spPr>
      </p:pic>
    </p:spTree>
    <p:extLst>
      <p:ext uri="{BB962C8B-B14F-4D97-AF65-F5344CB8AC3E}">
        <p14:creationId xmlns:p14="http://schemas.microsoft.com/office/powerpoint/2010/main" val="41553635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American Response</a:t>
            </a:r>
            <a:endParaRPr lang="en-US" dirty="0">
              <a:solidFill>
                <a:schemeClr val="tx1"/>
              </a:solidFill>
            </a:endParaRPr>
          </a:p>
        </p:txBody>
      </p:sp>
      <p:sp>
        <p:nvSpPr>
          <p:cNvPr id="3" name="Content Placeholder 2"/>
          <p:cNvSpPr>
            <a:spLocks noGrp="1"/>
          </p:cNvSpPr>
          <p:nvPr>
            <p:ph sz="half" idx="1"/>
          </p:nvPr>
        </p:nvSpPr>
        <p:spPr>
          <a:xfrm>
            <a:off x="457200" y="1600200"/>
            <a:ext cx="4038600" cy="5105400"/>
          </a:xfrm>
        </p:spPr>
        <p:txBody>
          <a:bodyPr>
            <a:normAutofit fontScale="92500"/>
          </a:bodyPr>
          <a:lstStyle/>
          <a:p>
            <a:r>
              <a:rPr lang="en-US" dirty="0" smtClean="0"/>
              <a:t>During the first two years of the war in Europe, the United States remained officially neutral. </a:t>
            </a:r>
          </a:p>
          <a:p>
            <a:r>
              <a:rPr lang="en-US" dirty="0" smtClean="0"/>
              <a:t>Germany overran France and most of Western Europe, devastating England during the Battle of Britain.  Although most of London was turned to rubble, England refused to surrender. </a:t>
            </a:r>
          </a:p>
          <a:p>
            <a:r>
              <a:rPr lang="en-US" dirty="0" smtClean="0"/>
              <a:t>Hitler now invaded the Soviet Union, breaking his non-aggression pact with Joseph Stalin.</a:t>
            </a: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572000" y="1752600"/>
            <a:ext cx="4038600" cy="3053181"/>
          </a:xfrm>
        </p:spPr>
      </p:pic>
      <p:sp>
        <p:nvSpPr>
          <p:cNvPr id="6" name="Rounded Rectangle 5"/>
          <p:cNvSpPr/>
          <p:nvPr/>
        </p:nvSpPr>
        <p:spPr>
          <a:xfrm>
            <a:off x="4572000" y="4572000"/>
            <a:ext cx="4114800" cy="19812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dirty="0" smtClean="0"/>
              <a:t>During the Battle of Britain, the Germans turned much of London to rubble by bombing from above.  Eventually, the Royal Air Force took control of the skies, and Hitler was forced to pursue other plans.  He launched Operation Barbarossa to invade the Soviet Union in 1941.</a:t>
            </a:r>
            <a:endParaRPr lang="en-US" dirty="0"/>
          </a:p>
        </p:txBody>
      </p:sp>
    </p:spTree>
    <p:extLst>
      <p:ext uri="{BB962C8B-B14F-4D97-AF65-F5344CB8AC3E}">
        <p14:creationId xmlns:p14="http://schemas.microsoft.com/office/powerpoint/2010/main" val="136611094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287000" cy="6858000"/>
          </a:xfrm>
          <a:prstGeom prst="rect">
            <a:avLst/>
          </a:prstGeom>
        </p:spPr>
      </p:pic>
      <p:sp>
        <p:nvSpPr>
          <p:cNvPr id="2" name="Title 1"/>
          <p:cNvSpPr>
            <a:spLocks noGrp="1"/>
          </p:cNvSpPr>
          <p:nvPr>
            <p:ph type="title"/>
          </p:nvPr>
        </p:nvSpPr>
        <p:spPr>
          <a:xfrm>
            <a:off x="457200" y="1066800"/>
            <a:ext cx="8686800" cy="1463040"/>
          </a:xfrm>
        </p:spPr>
        <p:txBody>
          <a:bodyPr/>
          <a:lstStyle/>
          <a:p>
            <a:r>
              <a:rPr lang="en-US" dirty="0" smtClean="0">
                <a:solidFill>
                  <a:schemeClr val="tx1"/>
                </a:solidFill>
              </a:rPr>
              <a:t>The Holocaust: Genocide in Europe, World War II</a:t>
            </a:r>
            <a:endParaRPr lang="en-US" dirty="0">
              <a:solidFill>
                <a:schemeClr val="tx1"/>
              </a:solidFill>
            </a:endParaRPr>
          </a:p>
        </p:txBody>
      </p:sp>
      <p:sp>
        <p:nvSpPr>
          <p:cNvPr id="3" name="Text Placeholder 2"/>
          <p:cNvSpPr>
            <a:spLocks noGrp="1"/>
          </p:cNvSpPr>
          <p:nvPr>
            <p:ph type="body" idx="1"/>
          </p:nvPr>
        </p:nvSpPr>
        <p:spPr/>
        <p:txBody>
          <a:bodyPr/>
          <a:lstStyle/>
          <a:p>
            <a:r>
              <a:rPr lang="en-US" dirty="0" smtClean="0">
                <a:solidFill>
                  <a:schemeClr val="tx1"/>
                </a:solidFill>
              </a:rPr>
              <a:t>Hitler’s Final Solution and the Extermination of Minority Groups in Europe</a:t>
            </a:r>
            <a:endParaRPr lang="en-US" dirty="0">
              <a:solidFill>
                <a:schemeClr val="tx1"/>
              </a:solidFill>
            </a:endParaRPr>
          </a:p>
        </p:txBody>
      </p:sp>
    </p:spTree>
    <p:extLst>
      <p:ext uri="{BB962C8B-B14F-4D97-AF65-F5344CB8AC3E}">
        <p14:creationId xmlns:p14="http://schemas.microsoft.com/office/powerpoint/2010/main" val="104773249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82880"/>
            <a:ext cx="8686800" cy="1111664"/>
          </a:xfrm>
        </p:spPr>
        <p:txBody>
          <a:bodyPr>
            <a:normAutofit fontScale="90000"/>
          </a:bodyPr>
          <a:lstStyle/>
          <a:p>
            <a:r>
              <a:rPr lang="en-US" dirty="0" smtClean="0">
                <a:solidFill>
                  <a:schemeClr val="tx1"/>
                </a:solidFill>
              </a:rPr>
              <a:t>The Holocaust: Genocide, “The Final Solution”</a:t>
            </a:r>
            <a:endParaRPr lang="en-US" dirty="0">
              <a:solidFill>
                <a:schemeClr val="tx1"/>
              </a:solidFill>
            </a:endParaRPr>
          </a:p>
        </p:txBody>
      </p:sp>
      <p:sp>
        <p:nvSpPr>
          <p:cNvPr id="3" name="Content Placeholder 2"/>
          <p:cNvSpPr>
            <a:spLocks noGrp="1"/>
          </p:cNvSpPr>
          <p:nvPr>
            <p:ph sz="half" idx="1"/>
          </p:nvPr>
        </p:nvSpPr>
        <p:spPr>
          <a:xfrm>
            <a:off x="152400" y="1600200"/>
            <a:ext cx="4343400" cy="5181600"/>
          </a:xfrm>
        </p:spPr>
        <p:txBody>
          <a:bodyPr>
            <a:normAutofit fontScale="92500" lnSpcReduction="10000"/>
          </a:bodyPr>
          <a:lstStyle/>
          <a:p>
            <a:r>
              <a:rPr lang="en-US" b="1" i="1" u="sng" dirty="0" smtClean="0"/>
              <a:t>The Holocaust </a:t>
            </a:r>
            <a:r>
              <a:rPr lang="en-US" dirty="0" smtClean="0"/>
              <a:t>was a genocide carried out against Jewish people in Europe during World War II.  During the Holocaust, over six million Jewish people were systematically murdered by Nazi Germany.  Over seven million others, including Polish people, Slavs, Gypsies (Roma) and other “undesirables”: homosexuals, the mentally ill, and political dissenters, were murdered by Nazi Germany.</a:t>
            </a:r>
          </a:p>
          <a:p>
            <a:r>
              <a:rPr lang="en-US" dirty="0" smtClean="0"/>
              <a:t>Hitler and the Germans called the systematic murder of all Jewish people in Germany </a:t>
            </a:r>
            <a:r>
              <a:rPr lang="en-US" b="1" i="1" dirty="0" smtClean="0">
                <a:effectLst>
                  <a:outerShdw blurRad="38100" dist="38100" dir="2700000" algn="tl">
                    <a:srgbClr val="000000">
                      <a:alpha val="43137"/>
                    </a:srgbClr>
                  </a:outerShdw>
                </a:effectLst>
              </a:rPr>
              <a:t>“The Final Solution.” </a:t>
            </a:r>
            <a:endParaRPr lang="en-US" b="1" i="1" dirty="0">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24400" y="1541154"/>
            <a:ext cx="4038600" cy="2954646"/>
          </a:xfrm>
        </p:spPr>
      </p:pic>
      <p:sp>
        <p:nvSpPr>
          <p:cNvPr id="6" name="Rounded Rectangle 5"/>
          <p:cNvSpPr/>
          <p:nvPr/>
        </p:nvSpPr>
        <p:spPr>
          <a:xfrm>
            <a:off x="4572000" y="4267200"/>
            <a:ext cx="4495800" cy="25146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b="1" i="1" u="sng" dirty="0" smtClean="0">
                <a:effectLst>
                  <a:outerShdw blurRad="38100" dist="38100" dir="2700000" algn="tl">
                    <a:srgbClr val="000000">
                      <a:alpha val="43137"/>
                    </a:srgbClr>
                  </a:outerShdw>
                </a:effectLst>
              </a:rPr>
              <a:t>Genocide</a:t>
            </a:r>
            <a:r>
              <a:rPr lang="en-US" dirty="0" smtClean="0"/>
              <a:t>: the systematic and purposeful destruction of a racial, political, religious, or cultural group.  During the Holocaust, a genocide was carried out against Jewish people by the Nazis. </a:t>
            </a:r>
          </a:p>
          <a:p>
            <a:r>
              <a:rPr lang="en-US" b="1" i="1" u="sng" dirty="0" smtClean="0"/>
              <a:t>The Final Solution</a:t>
            </a:r>
            <a:r>
              <a:rPr lang="en-US" dirty="0" smtClean="0"/>
              <a:t>: Adolf Hitler and Nazi Germany’s decision to murder all Jewish people in Europe was “The Final Solution.” </a:t>
            </a:r>
          </a:p>
          <a:p>
            <a:endParaRPr lang="en-US" dirty="0"/>
          </a:p>
        </p:txBody>
      </p:sp>
    </p:spTree>
    <p:extLst>
      <p:ext uri="{BB962C8B-B14F-4D97-AF65-F5344CB8AC3E}">
        <p14:creationId xmlns:p14="http://schemas.microsoft.com/office/powerpoint/2010/main" val="238459566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Groups Affected by The Holocaust</a:t>
            </a:r>
            <a:endParaRPr lang="en-US" dirty="0">
              <a:solidFill>
                <a:schemeClr val="tx1"/>
              </a:solidFill>
            </a:endParaRPr>
          </a:p>
        </p:txBody>
      </p:sp>
      <p:sp>
        <p:nvSpPr>
          <p:cNvPr id="3" name="Content Placeholder 2"/>
          <p:cNvSpPr>
            <a:spLocks noGrp="1"/>
          </p:cNvSpPr>
          <p:nvPr>
            <p:ph sz="half" idx="1"/>
          </p:nvPr>
        </p:nvSpPr>
        <p:spPr>
          <a:xfrm>
            <a:off x="152400" y="1676400"/>
            <a:ext cx="4724400" cy="5029200"/>
          </a:xfrm>
        </p:spPr>
        <p:txBody>
          <a:bodyPr>
            <a:normAutofit fontScale="92500" lnSpcReduction="20000"/>
          </a:bodyPr>
          <a:lstStyle/>
          <a:p>
            <a:r>
              <a:rPr lang="en-US" dirty="0" smtClean="0"/>
              <a:t>Over six </a:t>
            </a:r>
            <a:r>
              <a:rPr lang="en-US" dirty="0"/>
              <a:t>m</a:t>
            </a:r>
            <a:r>
              <a:rPr lang="en-US" dirty="0" smtClean="0"/>
              <a:t>illion Jewish people were systematically murdered by the Nazis, and many of the nations which had been invaded by Nazi Germany participated in the genocide.</a:t>
            </a:r>
          </a:p>
          <a:p>
            <a:r>
              <a:rPr lang="en-US" dirty="0" smtClean="0"/>
              <a:t>Polish people were murdered. </a:t>
            </a:r>
          </a:p>
          <a:p>
            <a:r>
              <a:rPr lang="en-US" dirty="0" smtClean="0"/>
              <a:t>Slavic people, from Southeastern Europe and Eastern Europe (Belarus, Ukraine, Serbia, Macedonia, etc…) were murdered by the Nazis.</a:t>
            </a:r>
          </a:p>
          <a:p>
            <a:r>
              <a:rPr lang="en-US" dirty="0" smtClean="0"/>
              <a:t>Homosexuals</a:t>
            </a:r>
          </a:p>
          <a:p>
            <a:r>
              <a:rPr lang="en-US" dirty="0" smtClean="0"/>
              <a:t>Mentally Ill or Mentally Disabled people including newborns.</a:t>
            </a:r>
          </a:p>
          <a:p>
            <a:r>
              <a:rPr lang="en-US" dirty="0" smtClean="0"/>
              <a:t>Political Dissidents.</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00391" y="1676400"/>
            <a:ext cx="3543818" cy="4525963"/>
          </a:xfrm>
        </p:spPr>
      </p:pic>
    </p:spTree>
    <p:extLst>
      <p:ext uri="{BB962C8B-B14F-4D97-AF65-F5344CB8AC3E}">
        <p14:creationId xmlns:p14="http://schemas.microsoft.com/office/powerpoint/2010/main" val="314735922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Nuremberg Trials</a:t>
            </a:r>
            <a:endParaRPr lang="en-US" dirty="0">
              <a:solidFill>
                <a:schemeClr val="tx1"/>
              </a:solidFill>
            </a:endParaRPr>
          </a:p>
        </p:txBody>
      </p:sp>
      <p:sp>
        <p:nvSpPr>
          <p:cNvPr id="3" name="Content Placeholder 2"/>
          <p:cNvSpPr>
            <a:spLocks noGrp="1"/>
          </p:cNvSpPr>
          <p:nvPr>
            <p:ph sz="half" idx="1"/>
          </p:nvPr>
        </p:nvSpPr>
        <p:spPr>
          <a:xfrm>
            <a:off x="228600" y="1600200"/>
            <a:ext cx="4267200" cy="5181600"/>
          </a:xfrm>
        </p:spPr>
        <p:txBody>
          <a:bodyPr>
            <a:normAutofit fontScale="92500" lnSpcReduction="10000"/>
          </a:bodyPr>
          <a:lstStyle/>
          <a:p>
            <a:r>
              <a:rPr lang="en-US" dirty="0" smtClean="0"/>
              <a:t>After World War II, a series of war crimes trials were held at Nuremberg in Germany.  During these trials, many of the leaders of Nazi Germany were convicted of war crimes.</a:t>
            </a:r>
          </a:p>
          <a:p>
            <a:r>
              <a:rPr lang="en-US" dirty="0" smtClean="0"/>
              <a:t>Although many of those put on trial insisted they were “following orders” they were nevertheless convicted.  Individual responsibility was emphasized during the trial.  Many of the leaders of the Holocaust were convicted of war crimes – crimes against humanity – and sentenced to death.</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812196" y="1676400"/>
            <a:ext cx="3646004" cy="4791892"/>
          </a:xfrm>
        </p:spPr>
      </p:pic>
    </p:spTree>
    <p:extLst>
      <p:ext uri="{BB962C8B-B14F-4D97-AF65-F5344CB8AC3E}">
        <p14:creationId xmlns:p14="http://schemas.microsoft.com/office/powerpoint/2010/main" val="159418425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A Jewish Homeland: Israel</a:t>
            </a:r>
            <a:endParaRPr lang="en-US" dirty="0">
              <a:solidFill>
                <a:schemeClr val="tx1"/>
              </a:solidFill>
            </a:endParaRPr>
          </a:p>
        </p:txBody>
      </p:sp>
      <p:sp>
        <p:nvSpPr>
          <p:cNvPr id="3" name="Content Placeholder 2"/>
          <p:cNvSpPr>
            <a:spLocks noGrp="1"/>
          </p:cNvSpPr>
          <p:nvPr>
            <p:ph sz="half" idx="1"/>
          </p:nvPr>
        </p:nvSpPr>
        <p:spPr>
          <a:xfrm>
            <a:off x="457200" y="1600200"/>
            <a:ext cx="4648200" cy="5105400"/>
          </a:xfrm>
        </p:spPr>
        <p:txBody>
          <a:bodyPr/>
          <a:lstStyle/>
          <a:p>
            <a:r>
              <a:rPr lang="en-US" dirty="0" smtClean="0"/>
              <a:t>The Nuremberg Trials, which gave the world insights into the atrocities of the Holocaust and the vicious nature of Anti-Semitism in Europe, led to an increased demand for a Jewish homeland.  By 1948, the nation of Israel was established as a homeland for Jewish people.  The state of Israel in the Middle East has been recognized and supported by the United States since it’s foundation in 1948.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867400" y="1600200"/>
            <a:ext cx="2590800" cy="5084335"/>
          </a:xfrm>
        </p:spPr>
      </p:pic>
    </p:spTree>
    <p:extLst>
      <p:ext uri="{BB962C8B-B14F-4D97-AF65-F5344CB8AC3E}">
        <p14:creationId xmlns:p14="http://schemas.microsoft.com/office/powerpoint/2010/main" val="42328849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Lend-Lease Act</a:t>
            </a:r>
            <a:endParaRPr lang="en-US" dirty="0">
              <a:solidFill>
                <a:schemeClr val="tx1"/>
              </a:solidFill>
            </a:endParaRPr>
          </a:p>
        </p:txBody>
      </p:sp>
      <p:sp>
        <p:nvSpPr>
          <p:cNvPr id="5" name="Content Placeholder 4"/>
          <p:cNvSpPr>
            <a:spLocks noGrp="1"/>
          </p:cNvSpPr>
          <p:nvPr>
            <p:ph sz="half" idx="1"/>
          </p:nvPr>
        </p:nvSpPr>
        <p:spPr>
          <a:xfrm>
            <a:off x="228600" y="1600200"/>
            <a:ext cx="4267200" cy="4800600"/>
          </a:xfrm>
        </p:spPr>
        <p:txBody>
          <a:bodyPr>
            <a:normAutofit fontScale="92500" lnSpcReduction="10000"/>
          </a:bodyPr>
          <a:lstStyle/>
          <a:p>
            <a:r>
              <a:rPr lang="en-US" dirty="0" smtClean="0"/>
              <a:t>Despite strong isolationist sentiment at home, the United States increasingly helped Britain.  It gave Britain war supplies and old naval warships in return for military bases in Bermuda and other parts of the Caribbean.  Soon after, the Lend-Lease Act gave the President authority to sell or lend equipment to countries to defend themselves against the Axis Powers.  Franklin Roosevelt compared it to “lending a garden hose to a next-door neighbor whose house is on fire.” </a:t>
            </a:r>
            <a:endParaRPr lang="en-US" dirty="0"/>
          </a:p>
        </p:txBody>
      </p:sp>
      <p:pic>
        <p:nvPicPr>
          <p:cNvPr id="9" name="Content Placeholder 8"/>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24401" y="1524000"/>
            <a:ext cx="3581400" cy="3529621"/>
          </a:xfrm>
        </p:spPr>
      </p:pic>
      <p:sp>
        <p:nvSpPr>
          <p:cNvPr id="10" name="Rounded Rectangle 9"/>
          <p:cNvSpPr/>
          <p:nvPr/>
        </p:nvSpPr>
        <p:spPr>
          <a:xfrm>
            <a:off x="4495800" y="4876800"/>
            <a:ext cx="4343400" cy="17526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sz="2200" dirty="0" smtClean="0"/>
              <a:t>England and the Soviet Union received weapons, war materials, food, and machinery to fight the Nazis from the Lend-Lease Act.  But the United States still did not join the war effort.</a:t>
            </a:r>
            <a:endParaRPr lang="en-US" sz="2200" dirty="0"/>
          </a:p>
        </p:txBody>
      </p:sp>
    </p:spTree>
    <p:extLst>
      <p:ext uri="{BB962C8B-B14F-4D97-AF65-F5344CB8AC3E}">
        <p14:creationId xmlns:p14="http://schemas.microsoft.com/office/powerpoint/2010/main" val="23484638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Hitler Declares War</a:t>
            </a:r>
            <a:endParaRPr lang="en-US" dirty="0">
              <a:solidFill>
                <a:schemeClr val="tx1"/>
              </a:solidFill>
            </a:endParaRPr>
          </a:p>
        </p:txBody>
      </p:sp>
      <p:sp>
        <p:nvSpPr>
          <p:cNvPr id="3" name="Content Placeholder 2"/>
          <p:cNvSpPr>
            <a:spLocks noGrp="1"/>
          </p:cNvSpPr>
          <p:nvPr>
            <p:ph sz="half" idx="1"/>
          </p:nvPr>
        </p:nvSpPr>
        <p:spPr/>
        <p:txBody>
          <a:bodyPr/>
          <a:lstStyle/>
          <a:p>
            <a:r>
              <a:rPr lang="en-US" dirty="0" smtClean="0"/>
              <a:t>After Pearl Harbor, Hitler honored a pact with Japan and declared war on the United States.  (Japan, Italy, and Germany were the Triple Axis.)  The debates over isolationism in the United States were over.  World War II was now a true world war and the United States was fully involved.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94145" y="1600200"/>
            <a:ext cx="3546709" cy="4525963"/>
          </a:xfrm>
        </p:spPr>
      </p:pic>
      <p:sp>
        <p:nvSpPr>
          <p:cNvPr id="7" name="Rounded Rectangle 6"/>
          <p:cNvSpPr/>
          <p:nvPr/>
        </p:nvSpPr>
        <p:spPr>
          <a:xfrm>
            <a:off x="228600" y="5486400"/>
            <a:ext cx="8839200" cy="12954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dirty="0" smtClean="0"/>
              <a:t>After Pearl Harbor, the United States declared war on Japan immediately… Hitler responded by declaring war on the United States, and before long the US had declared war on all of the Triple Axis nations.  The “America First” movement dissolved immediately.  The United States was unified in its efforts to defeat the Axis Powers through most of the war. </a:t>
            </a:r>
            <a:endParaRPr lang="en-US" dirty="0"/>
          </a:p>
        </p:txBody>
      </p:sp>
    </p:spTree>
    <p:extLst>
      <p:ext uri="{BB962C8B-B14F-4D97-AF65-F5344CB8AC3E}">
        <p14:creationId xmlns:p14="http://schemas.microsoft.com/office/powerpoint/2010/main" val="5139904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Axis Strategy</a:t>
            </a:r>
            <a:endParaRPr lang="en-US" dirty="0">
              <a:solidFill>
                <a:schemeClr val="tx1"/>
              </a:solidFill>
            </a:endParaRPr>
          </a:p>
        </p:txBody>
      </p:sp>
      <p:sp>
        <p:nvSpPr>
          <p:cNvPr id="3" name="Content Placeholder 2"/>
          <p:cNvSpPr>
            <a:spLocks noGrp="1"/>
          </p:cNvSpPr>
          <p:nvPr>
            <p:ph sz="half" idx="1"/>
          </p:nvPr>
        </p:nvSpPr>
        <p:spPr/>
        <p:txBody>
          <a:bodyPr>
            <a:normAutofit lnSpcReduction="10000"/>
          </a:bodyPr>
          <a:lstStyle/>
          <a:p>
            <a:r>
              <a:rPr lang="en-US" dirty="0" smtClean="0"/>
              <a:t>Germany hoped to defeat the Soviet Union quickly, gain control of Soviet oil fields, and force Britain out of the war through a bombing campaign and submarine warfare </a:t>
            </a:r>
            <a:r>
              <a:rPr lang="en-US" i="1" u="sng" dirty="0" smtClean="0">
                <a:effectLst>
                  <a:outerShdw blurRad="38100" dist="38100" dir="2700000" algn="tl">
                    <a:srgbClr val="000000">
                      <a:alpha val="43137"/>
                    </a:srgbClr>
                  </a:outerShdw>
                </a:effectLst>
              </a:rPr>
              <a:t>before</a:t>
            </a:r>
            <a:r>
              <a:rPr lang="en-US" dirty="0" smtClean="0"/>
              <a:t> America’s industrial and military strength could turn the tide of the war against them.   At the height of their power, Nazi Germany controlled most of Europe and North Africa.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648200" y="2010919"/>
            <a:ext cx="4038600" cy="3704524"/>
          </a:xfrm>
        </p:spPr>
      </p:pic>
    </p:spTree>
    <p:extLst>
      <p:ext uri="{BB962C8B-B14F-4D97-AF65-F5344CB8AC3E}">
        <p14:creationId xmlns:p14="http://schemas.microsoft.com/office/powerpoint/2010/main" val="21541828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Turning Point Battle, Europe: Stalingrad</a:t>
            </a:r>
            <a:endParaRPr lang="en-US" dirty="0">
              <a:solidFill>
                <a:schemeClr val="tx1"/>
              </a:solidFill>
            </a:endParaRPr>
          </a:p>
        </p:txBody>
      </p:sp>
      <p:sp>
        <p:nvSpPr>
          <p:cNvPr id="3" name="Content Placeholder 2"/>
          <p:cNvSpPr>
            <a:spLocks noGrp="1"/>
          </p:cNvSpPr>
          <p:nvPr>
            <p:ph sz="half" idx="1"/>
          </p:nvPr>
        </p:nvSpPr>
        <p:spPr>
          <a:xfrm>
            <a:off x="228600" y="1600200"/>
            <a:ext cx="4267200" cy="5029200"/>
          </a:xfrm>
        </p:spPr>
        <p:txBody>
          <a:bodyPr>
            <a:normAutofit/>
          </a:bodyPr>
          <a:lstStyle/>
          <a:p>
            <a:r>
              <a:rPr lang="en-US" dirty="0" smtClean="0"/>
              <a:t>In Stalingrad, hundreds of thousands of German soldiers were killed or captured in a months-long siege of the Russian city of Stalingrad.  This defeat prevented Germany from seizing the Soviet oil fields and turned the tide against Germany in the east.  The Soviet Union lost many, many lives during this battle – and others along the Eastern Front – to defeat the Nazis.</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56257" y="1600200"/>
            <a:ext cx="3478143" cy="4885033"/>
          </a:xfrm>
        </p:spPr>
      </p:pic>
    </p:spTree>
    <p:extLst>
      <p:ext uri="{BB962C8B-B14F-4D97-AF65-F5344CB8AC3E}">
        <p14:creationId xmlns:p14="http://schemas.microsoft.com/office/powerpoint/2010/main" val="16825653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tx1"/>
                </a:solidFill>
              </a:rPr>
              <a:t>Turning Point Battle, Europe: D-Day</a:t>
            </a:r>
            <a:endParaRPr lang="en-US" dirty="0">
              <a:solidFill>
                <a:schemeClr val="tx1"/>
              </a:solidFill>
            </a:endParaRPr>
          </a:p>
        </p:txBody>
      </p:sp>
      <p:sp>
        <p:nvSpPr>
          <p:cNvPr id="3" name="Content Placeholder 2"/>
          <p:cNvSpPr>
            <a:spLocks noGrp="1"/>
          </p:cNvSpPr>
          <p:nvPr>
            <p:ph sz="half" idx="1"/>
          </p:nvPr>
        </p:nvSpPr>
        <p:spPr>
          <a:xfrm>
            <a:off x="152400" y="1600200"/>
            <a:ext cx="4343400" cy="5029200"/>
          </a:xfrm>
        </p:spPr>
        <p:txBody>
          <a:bodyPr>
            <a:normAutofit fontScale="92500" lnSpcReduction="10000"/>
          </a:bodyPr>
          <a:lstStyle/>
          <a:p>
            <a:r>
              <a:rPr lang="en-US" dirty="0" smtClean="0"/>
              <a:t>The D-Day invasion took place on June 6, 1944 on the coast of Normandy in France.  American and Allied troops under Dwight David Eisenhower landed in German-occupied France on “D-Day,” assaulting what was known as the Atlantic sea wall at Omaha Beach (and four other beaches: Juno, Sword, Utah, and Gold.)  Despite intense German opposition and heavy American casualties, the landings succeeded, and the liberation of western Europe from Hitler began. </a:t>
            </a:r>
            <a:endParaRPr lang="en-US" dirty="0"/>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419600" y="1752600"/>
            <a:ext cx="4038600" cy="2555734"/>
          </a:xfrm>
        </p:spPr>
      </p:pic>
      <p:sp>
        <p:nvSpPr>
          <p:cNvPr id="8" name="Rounded Rectangle 7"/>
          <p:cNvSpPr/>
          <p:nvPr/>
        </p:nvSpPr>
        <p:spPr>
          <a:xfrm>
            <a:off x="4343400" y="4343400"/>
            <a:ext cx="4191000" cy="18288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dirty="0" smtClean="0"/>
              <a:t>American, English, and Canadian soldiers all charged the beaches at Normandy, France on D-Day: June 6, 1944.  Americans suffered the highest casualties during the assault on France.  The landings at Omaha Beach faced a virtually impossible challenge – assaulting an entrenched and heavily armed position – and they prevailed. </a:t>
            </a:r>
            <a:endParaRPr lang="en-US" dirty="0"/>
          </a:p>
        </p:txBody>
      </p:sp>
    </p:spTree>
    <p:extLst>
      <p:ext uri="{BB962C8B-B14F-4D97-AF65-F5344CB8AC3E}">
        <p14:creationId xmlns:p14="http://schemas.microsoft.com/office/powerpoint/2010/main" val="54787146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catur">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Custom 2">
      <a:majorFont>
        <a:latin typeface="Bodoni MT Condensed"/>
        <a:ea typeface=""/>
        <a:cs typeface=""/>
      </a:majorFont>
      <a:minorFont>
        <a:latin typeface="Bodoni MT Condensed"/>
        <a:ea typeface=""/>
        <a:cs typeface=""/>
      </a:minorFont>
    </a:fontScheme>
    <a:fmtScheme name="Decatur">
      <a:fillStyleLst>
        <a:solidFill>
          <a:schemeClr val="phClr"/>
        </a:solidFill>
        <a:gradFill rotWithShape="1">
          <a:gsLst>
            <a:gs pos="0">
              <a:schemeClr val="phClr">
                <a:tint val="90000"/>
                <a:satMod val="110000"/>
              </a:schemeClr>
            </a:gs>
            <a:gs pos="47500">
              <a:schemeClr val="phClr">
                <a:tint val="53000"/>
                <a:satMod val="120000"/>
              </a:schemeClr>
            </a:gs>
            <a:gs pos="58500">
              <a:schemeClr val="phClr">
                <a:tint val="53000"/>
                <a:satMod val="120000"/>
              </a:schemeClr>
            </a:gs>
            <a:gs pos="100000">
              <a:schemeClr val="phClr">
                <a:tint val="90000"/>
                <a:satMod val="110000"/>
              </a:schemeClr>
            </a:gs>
          </a:gsLst>
          <a:lin ang="3600000" scaled="1"/>
        </a:gradFill>
        <a:gradFill rotWithShape="1">
          <a:gsLst>
            <a:gs pos="0">
              <a:schemeClr val="phClr">
                <a:shade val="54000"/>
                <a:satMod val="105000"/>
              </a:schemeClr>
            </a:gs>
            <a:gs pos="47500">
              <a:schemeClr val="phClr">
                <a:shade val="88000"/>
                <a:satMod val="105000"/>
              </a:schemeClr>
            </a:gs>
            <a:gs pos="58500">
              <a:schemeClr val="phClr">
                <a:shade val="88000"/>
                <a:satMod val="105000"/>
              </a:schemeClr>
            </a:gs>
            <a:gs pos="100000">
              <a:schemeClr val="phClr">
                <a:shade val="54000"/>
                <a:satMod val="105000"/>
              </a:schemeClr>
            </a:gs>
          </a:gsLst>
          <a:lin ang="3600000" scaled="1"/>
        </a:gradFill>
      </a:fillStyleLst>
      <a:lnStyleLst>
        <a:ln w="10000" cap="flat" cmpd="sng" algn="ctr">
          <a:solidFill>
            <a:schemeClr val="phClr"/>
          </a:solidFill>
          <a:prstDash val="solid"/>
        </a:ln>
        <a:ln w="2825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3600000" algn="r" rotWithShape="0">
              <a:srgbClr val="000000">
                <a:alpha val="30000"/>
              </a:srgbClr>
            </a:outerShdw>
          </a:effectLst>
        </a:effectStyle>
        <a:effectStyle>
          <a:effectLst>
            <a:outerShdw blurRad="63500" dist="25400" dir="3600000" algn="r" rotWithShape="0">
              <a:srgbClr val="000000">
                <a:alpha val="36000"/>
              </a:srgbClr>
            </a:outerShdw>
          </a:effectLst>
          <a:scene3d>
            <a:camera prst="orthographicFront">
              <a:rot lat="0" lon="0" rev="0"/>
            </a:camera>
            <a:lightRig rig="harsh" dir="tl">
              <a:rot lat="0" lon="0" rev="9000000"/>
            </a:lightRig>
          </a:scene3d>
          <a:sp3d prstMaterial="flat">
            <a:bevelT w="38100" h="50800" prst="softRound"/>
          </a:sp3d>
        </a:effectStyle>
        <a:effectStyle>
          <a:effectLst>
            <a:outerShdw blurRad="76200" dist="38100" dir="3600000" algn="r" rotWithShape="0">
              <a:srgbClr val="000000">
                <a:alpha val="60000"/>
              </a:srgbClr>
            </a:outerShdw>
          </a:effectLst>
          <a:scene3d>
            <a:camera prst="orthographicFront">
              <a:rot lat="0" lon="0" rev="0"/>
            </a:camera>
            <a:lightRig rig="harsh" dir="tl">
              <a:rot lat="0" lon="0" rev="9000000"/>
            </a:lightRig>
          </a:scene3d>
          <a:sp3d contourW="44450" prstMaterial="flat">
            <a:bevelT w="38100" h="50800" prst="softRound"/>
            <a:contourClr>
              <a:schemeClr val="phClr">
                <a:tint val="5"/>
                <a:satMod val="130000"/>
              </a:schemeClr>
            </a:contourClr>
          </a:sp3d>
        </a:effectStyle>
      </a:effectStyleLst>
      <a:bgFillStyleLst>
        <a:solidFill>
          <a:schemeClr val="phClr"/>
        </a:solidFill>
        <a:gradFill rotWithShape="1">
          <a:gsLst>
            <a:gs pos="0">
              <a:schemeClr val="phClr">
                <a:tint val="100000"/>
                <a:shade val="52000"/>
                <a:satMod val="105000"/>
              </a:schemeClr>
            </a:gs>
            <a:gs pos="47500">
              <a:schemeClr val="phClr">
                <a:tint val="90000"/>
                <a:shade val="89000"/>
                <a:satMod val="105000"/>
              </a:schemeClr>
            </a:gs>
            <a:gs pos="58500">
              <a:schemeClr val="phClr">
                <a:tint val="85000"/>
                <a:shade val="89000"/>
                <a:satMod val="105000"/>
              </a:schemeClr>
            </a:gs>
            <a:gs pos="100000">
              <a:schemeClr val="phClr">
                <a:tint val="100000"/>
                <a:shade val="52000"/>
                <a:satMod val="105000"/>
              </a:schemeClr>
            </a:gs>
          </a:gsLst>
          <a:lin ang="3600000" scaled="0"/>
        </a:gradFill>
        <a:blipFill rotWithShape="1">
          <a:blip xmlns:r="http://schemas.openxmlformats.org/officeDocument/2006/relationships" r:embed="rId1">
            <a:duotone>
              <a:schemeClr val="phClr">
                <a:tint val="98000"/>
              </a:schemeClr>
              <a:schemeClr val="phClr">
                <a:shade val="85000"/>
                <a:satMod val="120000"/>
              </a:schemeClr>
            </a:duotone>
          </a:blip>
          <a:tile tx="0" ty="0" sx="52000" sy="5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Decatur</Template>
  <TotalTime>1514</TotalTime>
  <Words>3600</Words>
  <Application>Microsoft Office PowerPoint</Application>
  <PresentationFormat>On-screen Show (4:3)</PresentationFormat>
  <Paragraphs>129</Paragraphs>
  <Slides>44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44</vt:i4>
      </vt:variant>
    </vt:vector>
  </HeadingPairs>
  <TitlesOfParts>
    <vt:vector size="49" baseType="lpstr">
      <vt:lpstr>Arial</vt:lpstr>
      <vt:lpstr>Bodoni MT Condensed</vt:lpstr>
      <vt:lpstr>Courier New</vt:lpstr>
      <vt:lpstr>Wingdings</vt:lpstr>
      <vt:lpstr>Decatur</vt:lpstr>
      <vt:lpstr>Americans During World War II</vt:lpstr>
      <vt:lpstr>World War II in Europe</vt:lpstr>
      <vt:lpstr>World War II in Europe </vt:lpstr>
      <vt:lpstr>The American Response</vt:lpstr>
      <vt:lpstr>The Lend-Lease Act</vt:lpstr>
      <vt:lpstr>Hitler Declares War</vt:lpstr>
      <vt:lpstr>The Axis Strategy</vt:lpstr>
      <vt:lpstr>Turning Point Battle, Europe: Stalingrad</vt:lpstr>
      <vt:lpstr>Turning Point Battle, Europe: D-Day</vt:lpstr>
      <vt:lpstr>The Geneva Convention: Prisoners of War</vt:lpstr>
      <vt:lpstr>The Geneva Convention: Europe</vt:lpstr>
      <vt:lpstr>The Battle for North Africa</vt:lpstr>
      <vt:lpstr>Turning Point Battle, North Africa: El Alamein</vt:lpstr>
      <vt:lpstr>World War II in the Pacific</vt:lpstr>
      <vt:lpstr>The War in Asia</vt:lpstr>
      <vt:lpstr>Pearl Harbor</vt:lpstr>
      <vt:lpstr>The Allied Strategy</vt:lpstr>
      <vt:lpstr>The Bataan Death March</vt:lpstr>
      <vt:lpstr>Island Hopping in the Pacific</vt:lpstr>
      <vt:lpstr>Japanese Strategy</vt:lpstr>
      <vt:lpstr>Turning Points in the Pacific: Midway</vt:lpstr>
      <vt:lpstr>Turning Points in the Pacific:  The Battles of Iwo Jima and Okinawa</vt:lpstr>
      <vt:lpstr>Turning Points in the Pacific: Atomic Bombs</vt:lpstr>
      <vt:lpstr>World War II on the Homefront</vt:lpstr>
      <vt:lpstr>African-Americans in World War II</vt:lpstr>
      <vt:lpstr>African-Americans: The Tuskegee Airmen</vt:lpstr>
      <vt:lpstr>Japanese Americans: The Nisei Regiments</vt:lpstr>
      <vt:lpstr>The Navajo Code Talkers</vt:lpstr>
      <vt:lpstr>Mexican-Americans in World War II</vt:lpstr>
      <vt:lpstr>Homefront: The Transition to a War Economy</vt:lpstr>
      <vt:lpstr>Homefront: Rationing Goods</vt:lpstr>
      <vt:lpstr>Homefront: Raising Money with War Bonds</vt:lpstr>
      <vt:lpstr>Homefront: Women and Volunteers</vt:lpstr>
      <vt:lpstr>Homefront: Women Work to Win World War II</vt:lpstr>
      <vt:lpstr>Homefront: African-Americans &amp; the Double-V Campaign: Victory over Fascism and Racism</vt:lpstr>
      <vt:lpstr>Homefront: Japanese Internment Camps</vt:lpstr>
      <vt:lpstr>Homefront: Japanese Internment Camps</vt:lpstr>
      <vt:lpstr>World War II: Government Censorship and Propaganda Efforts to Support the War</vt:lpstr>
      <vt:lpstr>The Homefront: The Draft</vt:lpstr>
      <vt:lpstr>The Holocaust: Genocide in Europe, World War II</vt:lpstr>
      <vt:lpstr>The Holocaust: Genocide, “The Final Solution”</vt:lpstr>
      <vt:lpstr>Groups Affected by The Holocaust</vt:lpstr>
      <vt:lpstr>Nuremberg Trials</vt:lpstr>
      <vt:lpstr>A Jewish Homeland: Israel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Americans During World War II</dc:title>
  <dc:creator>Adam</dc:creator>
  <cp:lastModifiedBy>Adam Henry</cp:lastModifiedBy>
  <cp:revision>39</cp:revision>
  <dcterms:created xsi:type="dcterms:W3CDTF">2014-03-21T23:34:36Z</dcterms:created>
  <dcterms:modified xsi:type="dcterms:W3CDTF">2016-04-27T16:12:52Z</dcterms:modified>
</cp:coreProperties>
</file>